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96" r:id="rId1"/>
    <p:sldMasterId id="2147483734" r:id="rId2"/>
  </p:sldMasterIdLst>
  <p:notesMasterIdLst>
    <p:notesMasterId r:id="rId17"/>
  </p:notesMasterIdLst>
  <p:sldIdLst>
    <p:sldId id="256" r:id="rId3"/>
    <p:sldId id="264" r:id="rId4"/>
    <p:sldId id="257" r:id="rId5"/>
    <p:sldId id="258" r:id="rId6"/>
    <p:sldId id="259" r:id="rId7"/>
    <p:sldId id="260" r:id="rId8"/>
    <p:sldId id="261" r:id="rId9"/>
    <p:sldId id="337" r:id="rId10"/>
    <p:sldId id="263" r:id="rId11"/>
    <p:sldId id="265" r:id="rId12"/>
    <p:sldId id="266" r:id="rId13"/>
    <p:sldId id="338" r:id="rId14"/>
    <p:sldId id="339" r:id="rId15"/>
    <p:sldId id="340" r:id="rId16"/>
  </p:sldIdLst>
  <p:sldSz cx="9144000" cy="6858000" type="screen4x3"/>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80" d="100"/>
          <a:sy n="80" d="100"/>
        </p:scale>
        <p:origin x="-1086" y="3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B2AC548-26A3-4E91-9DBD-C64867A89E7D}" type="datetimeFigureOut">
              <a:rPr lang="fa-IR" smtClean="0"/>
              <a:t>03/09/1439</a:t>
            </a:fld>
            <a:endParaRPr lang="fa-I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4F042CD-D35A-4A58-A5F2-6EA750B4864C}" type="slidenum">
              <a:rPr lang="fa-IR" smtClean="0"/>
              <a:t>‹#›</a:t>
            </a:fld>
            <a:endParaRPr lang="fa-IR"/>
          </a:p>
        </p:txBody>
      </p:sp>
    </p:spTree>
    <p:extLst>
      <p:ext uri="{BB962C8B-B14F-4D97-AF65-F5344CB8AC3E}">
        <p14:creationId xmlns:p14="http://schemas.microsoft.com/office/powerpoint/2010/main" val="397656122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lstStyle/>
          <a:p>
            <a:endParaRPr lang="fa-IR" smtClean="0"/>
          </a:p>
        </p:txBody>
      </p:sp>
      <p:sp>
        <p:nvSpPr>
          <p:cNvPr id="112643" name="Rectangle 3"/>
          <p:cNvSpPr>
            <a:spLocks noGrp="1" noRot="1" noChangeAspect="1" noChangeArrowheads="1" noTextEdit="1"/>
          </p:cNvSpPr>
          <p:nvPr>
            <p:ph type="sldImg"/>
          </p:nvPr>
        </p:nvSpPr>
        <p:spPr>
          <a:xfrm>
            <a:off x="1912938" y="692150"/>
            <a:ext cx="3032125" cy="2273300"/>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568C3CF0-7A6A-49B9-932E-25BB0C041F72}" type="datetimeFigureOut">
              <a:rPr lang="fa-IR" smtClean="0"/>
              <a:t>03/09/1439</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2D075A3-30E5-4280-84D6-9724BADE2D03}"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C3CF0-7A6A-49B9-932E-25BB0C041F72}" type="datetimeFigureOut">
              <a:rPr lang="fa-IR" smtClean="0"/>
              <a:t>03/09/1439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D075A3-30E5-4280-84D6-9724BADE2D03}"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68C3CF0-7A6A-49B9-932E-25BB0C041F72}" type="datetimeFigureOut">
              <a:rPr lang="fa-IR" smtClean="0"/>
              <a:t>03/09/1439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B2D075A3-30E5-4280-84D6-9724BADE2D03}"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2DF92017-6CAD-4E49-B624-4BD9723F30FA}" type="datetimeFigureOut">
              <a:rPr lang="fa-IR" smtClean="0"/>
              <a:t>03/09/1439</a:t>
            </a:fld>
            <a:endParaRPr lang="fa-I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fa-I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548E541D-60D4-41F9-B46B-44311D4C09D5}" type="slidenum">
              <a:rPr lang="fa-IR" smtClean="0"/>
              <a:t>‹#›</a:t>
            </a:fld>
            <a:endParaRPr lang="fa-I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2DF92017-6CAD-4E49-B624-4BD9723F30FA}" type="datetimeFigureOut">
              <a:rPr lang="fa-IR" smtClean="0"/>
              <a:t>03/09/1439</a:t>
            </a:fld>
            <a:endParaRPr lang="fa-IR"/>
          </a:p>
        </p:txBody>
      </p:sp>
      <p:sp>
        <p:nvSpPr>
          <p:cNvPr id="9" name="Slide Number Placeholder 8"/>
          <p:cNvSpPr>
            <a:spLocks noGrp="1"/>
          </p:cNvSpPr>
          <p:nvPr>
            <p:ph type="sldNum" sz="quarter" idx="15"/>
          </p:nvPr>
        </p:nvSpPr>
        <p:spPr/>
        <p:txBody>
          <a:bodyPr rtlCol="0"/>
          <a:lstStyle/>
          <a:p>
            <a:fld id="{548E541D-60D4-41F9-B46B-44311D4C09D5}" type="slidenum">
              <a:rPr lang="fa-IR" smtClean="0"/>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DF92017-6CAD-4E49-B624-4BD9723F30FA}" type="datetimeFigureOut">
              <a:rPr lang="fa-IR" smtClean="0"/>
              <a:t>03/09/1439</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548E541D-60D4-41F9-B46B-44311D4C09D5}"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DF92017-6CAD-4E49-B624-4BD9723F30FA}" type="datetimeFigureOut">
              <a:rPr lang="fa-IR" smtClean="0"/>
              <a:t>03/09/1439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48E541D-60D4-41F9-B46B-44311D4C09D5}" type="slidenum">
              <a:rPr lang="fa-IR" smtClean="0"/>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2DF92017-6CAD-4E49-B624-4BD9723F30FA}" type="datetimeFigureOut">
              <a:rPr lang="fa-IR" smtClean="0"/>
              <a:t>03/09/1439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48E541D-60D4-41F9-B46B-44311D4C09D5}" type="slidenum">
              <a:rPr lang="fa-IR" smtClean="0"/>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2DF92017-6CAD-4E49-B624-4BD9723F30FA}" type="datetimeFigureOut">
              <a:rPr lang="fa-IR" smtClean="0"/>
              <a:t>03/09/1439</a:t>
            </a:fld>
            <a:endParaRPr lang="fa-IR"/>
          </a:p>
        </p:txBody>
      </p:sp>
      <p:sp>
        <p:nvSpPr>
          <p:cNvPr id="7" name="Slide Number Placeholder 6"/>
          <p:cNvSpPr>
            <a:spLocks noGrp="1"/>
          </p:cNvSpPr>
          <p:nvPr>
            <p:ph type="sldNum" sz="quarter" idx="11"/>
          </p:nvPr>
        </p:nvSpPr>
        <p:spPr/>
        <p:txBody>
          <a:bodyPr rtlCol="0"/>
          <a:lstStyle/>
          <a:p>
            <a:fld id="{548E541D-60D4-41F9-B46B-44311D4C09D5}" type="slidenum">
              <a:rPr lang="fa-IR" smtClean="0"/>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F92017-6CAD-4E49-B624-4BD9723F30FA}" type="datetimeFigureOut">
              <a:rPr lang="fa-IR" smtClean="0"/>
              <a:t>03/09/1439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48E541D-60D4-41F9-B46B-44311D4C09D5}"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DF92017-6CAD-4E49-B624-4BD9723F30FA}" type="datetimeFigureOut">
              <a:rPr lang="fa-IR" smtClean="0"/>
              <a:t>03/09/1439</a:t>
            </a:fld>
            <a:endParaRPr lang="fa-IR"/>
          </a:p>
        </p:txBody>
      </p:sp>
      <p:sp>
        <p:nvSpPr>
          <p:cNvPr id="22" name="Slide Number Placeholder 21"/>
          <p:cNvSpPr>
            <a:spLocks noGrp="1"/>
          </p:cNvSpPr>
          <p:nvPr>
            <p:ph type="sldNum" sz="quarter" idx="15"/>
          </p:nvPr>
        </p:nvSpPr>
        <p:spPr/>
        <p:txBody>
          <a:bodyPr rtlCol="0"/>
          <a:lstStyle/>
          <a:p>
            <a:fld id="{548E541D-60D4-41F9-B46B-44311D4C09D5}" type="slidenum">
              <a:rPr lang="fa-IR" smtClean="0"/>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568C3CF0-7A6A-49B9-932E-25BB0C041F72}" type="datetimeFigureOut">
              <a:rPr lang="fa-IR" smtClean="0"/>
              <a:t>03/09/1439</a:t>
            </a:fld>
            <a:endParaRPr lang="fa-IR"/>
          </a:p>
        </p:txBody>
      </p:sp>
      <p:sp>
        <p:nvSpPr>
          <p:cNvPr id="9" name="Slide Number Placeholder 8"/>
          <p:cNvSpPr>
            <a:spLocks noGrp="1"/>
          </p:cNvSpPr>
          <p:nvPr>
            <p:ph type="sldNum" sz="quarter" idx="15"/>
          </p:nvPr>
        </p:nvSpPr>
        <p:spPr/>
        <p:txBody>
          <a:bodyPr rtlCol="0"/>
          <a:lstStyle/>
          <a:p>
            <a:fld id="{B2D075A3-30E5-4280-84D6-9724BADE2D03}" type="slidenum">
              <a:rPr lang="fa-IR" smtClean="0"/>
              <a:t>‹#›</a:t>
            </a:fld>
            <a:endParaRPr lang="fa-IR"/>
          </a:p>
        </p:txBody>
      </p:sp>
      <p:sp>
        <p:nvSpPr>
          <p:cNvPr id="10" name="Footer Placeholder 9"/>
          <p:cNvSpPr>
            <a:spLocks noGrp="1"/>
          </p:cNvSpPr>
          <p:nvPr>
            <p:ph type="ftr" sz="quarter" idx="16"/>
          </p:nvPr>
        </p:nvSpPr>
        <p:spPr/>
        <p:txBody>
          <a:bodyPr rtlCol="0"/>
          <a:lstStyle/>
          <a:p>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2DF92017-6CAD-4E49-B624-4BD9723F30FA}" type="datetimeFigureOut">
              <a:rPr lang="fa-IR" smtClean="0"/>
              <a:t>03/09/1439</a:t>
            </a:fld>
            <a:endParaRPr lang="fa-IR"/>
          </a:p>
        </p:txBody>
      </p:sp>
      <p:sp>
        <p:nvSpPr>
          <p:cNvPr id="18" name="Slide Number Placeholder 17"/>
          <p:cNvSpPr>
            <a:spLocks noGrp="1"/>
          </p:cNvSpPr>
          <p:nvPr>
            <p:ph type="sldNum" sz="quarter" idx="11"/>
          </p:nvPr>
        </p:nvSpPr>
        <p:spPr/>
        <p:txBody>
          <a:bodyPr rtlCol="0"/>
          <a:lstStyle/>
          <a:p>
            <a:fld id="{548E541D-60D4-41F9-B46B-44311D4C09D5}" type="slidenum">
              <a:rPr lang="fa-IR" smtClean="0"/>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F92017-6CAD-4E49-B624-4BD9723F30FA}" type="datetimeFigureOut">
              <a:rPr lang="fa-IR" smtClean="0"/>
              <a:t>03/09/1439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8E541D-60D4-41F9-B46B-44311D4C09D5}"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DF92017-6CAD-4E49-B624-4BD9723F30FA}" type="datetimeFigureOut">
              <a:rPr lang="fa-IR" smtClean="0"/>
              <a:t>03/09/1439</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48E541D-60D4-41F9-B46B-44311D4C09D5}"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568C3CF0-7A6A-49B9-932E-25BB0C041F72}" type="datetimeFigureOut">
              <a:rPr lang="fa-IR" smtClean="0"/>
              <a:t>03/09/1439</a:t>
            </a:fld>
            <a:endParaRPr lang="fa-I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fa-I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2D075A3-30E5-4280-84D6-9724BADE2D03}" type="slidenum">
              <a:rPr lang="fa-IR" smtClean="0"/>
              <a:t>‹#›</a:t>
            </a:fld>
            <a:endParaRPr lang="fa-IR"/>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568C3CF0-7A6A-49B9-932E-25BB0C041F72}" type="datetimeFigureOut">
              <a:rPr lang="fa-IR" smtClean="0"/>
              <a:t>03/09/1439</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B2D075A3-30E5-4280-84D6-9724BADE2D03}" type="slidenum">
              <a:rPr lang="fa-IR" smtClean="0"/>
              <a:t>‹#›</a:t>
            </a:fld>
            <a:endParaRPr lang="fa-I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568C3CF0-7A6A-49B9-932E-25BB0C041F72}" type="datetimeFigureOut">
              <a:rPr lang="fa-IR" smtClean="0"/>
              <a:t>03/09/1439</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B2D075A3-30E5-4280-84D6-9724BADE2D03}" type="slidenum">
              <a:rPr lang="fa-IR" smtClean="0"/>
              <a:t>‹#›</a:t>
            </a:fld>
            <a:endParaRPr lang="fa-I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568C3CF0-7A6A-49B9-932E-25BB0C041F72}" type="datetimeFigureOut">
              <a:rPr lang="fa-IR" smtClean="0"/>
              <a:t>03/09/1439</a:t>
            </a:fld>
            <a:endParaRPr lang="fa-IR"/>
          </a:p>
        </p:txBody>
      </p:sp>
      <p:sp>
        <p:nvSpPr>
          <p:cNvPr id="7" name="Slide Number Placeholder 6"/>
          <p:cNvSpPr>
            <a:spLocks noGrp="1"/>
          </p:cNvSpPr>
          <p:nvPr>
            <p:ph type="sldNum" sz="quarter" idx="11"/>
          </p:nvPr>
        </p:nvSpPr>
        <p:spPr/>
        <p:txBody>
          <a:bodyPr rtlCol="0"/>
          <a:lstStyle/>
          <a:p>
            <a:fld id="{B2D075A3-30E5-4280-84D6-9724BADE2D03}" type="slidenum">
              <a:rPr lang="fa-IR" smtClean="0"/>
              <a:t>‹#›</a:t>
            </a:fld>
            <a:endParaRPr lang="fa-IR"/>
          </a:p>
        </p:txBody>
      </p:sp>
      <p:sp>
        <p:nvSpPr>
          <p:cNvPr id="8" name="Footer Placeholder 7"/>
          <p:cNvSpPr>
            <a:spLocks noGrp="1"/>
          </p:cNvSpPr>
          <p:nvPr>
            <p:ph type="ftr" sz="quarter" idx="12"/>
          </p:nvPr>
        </p:nvSpPr>
        <p:spPr/>
        <p:txBody>
          <a:bodyPr rtlCol="0"/>
          <a:lstStyle/>
          <a:p>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8C3CF0-7A6A-49B9-932E-25BB0C041F72}" type="datetimeFigureOut">
              <a:rPr lang="fa-IR" smtClean="0"/>
              <a:t>03/09/1439</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B2D075A3-30E5-4280-84D6-9724BADE2D03}" type="slidenum">
              <a:rPr lang="fa-IR" smtClean="0"/>
              <a:t>‹#›</a:t>
            </a:fld>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568C3CF0-7A6A-49B9-932E-25BB0C041F72}" type="datetimeFigureOut">
              <a:rPr lang="fa-IR" smtClean="0"/>
              <a:t>03/09/1439</a:t>
            </a:fld>
            <a:endParaRPr lang="fa-IR"/>
          </a:p>
        </p:txBody>
      </p:sp>
      <p:sp>
        <p:nvSpPr>
          <p:cNvPr id="22" name="Slide Number Placeholder 21"/>
          <p:cNvSpPr>
            <a:spLocks noGrp="1"/>
          </p:cNvSpPr>
          <p:nvPr>
            <p:ph type="sldNum" sz="quarter" idx="15"/>
          </p:nvPr>
        </p:nvSpPr>
        <p:spPr/>
        <p:txBody>
          <a:bodyPr rtlCol="0"/>
          <a:lstStyle/>
          <a:p>
            <a:fld id="{B2D075A3-30E5-4280-84D6-9724BADE2D03}" type="slidenum">
              <a:rPr lang="fa-IR" smtClean="0"/>
              <a:t>‹#›</a:t>
            </a:fld>
            <a:endParaRPr lang="fa-IR"/>
          </a:p>
        </p:txBody>
      </p:sp>
      <p:sp>
        <p:nvSpPr>
          <p:cNvPr id="23" name="Footer Placeholder 22"/>
          <p:cNvSpPr>
            <a:spLocks noGrp="1"/>
          </p:cNvSpPr>
          <p:nvPr>
            <p:ph type="ftr" sz="quarter" idx="16"/>
          </p:nvPr>
        </p:nvSpPr>
        <p:spPr/>
        <p:txBody>
          <a:bodyPr rtlCol="0"/>
          <a:lstStyle/>
          <a:p>
            <a:endParaRPr lang="fa-I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568C3CF0-7A6A-49B9-932E-25BB0C041F72}" type="datetimeFigureOut">
              <a:rPr lang="fa-IR" smtClean="0"/>
              <a:t>03/09/1439</a:t>
            </a:fld>
            <a:endParaRPr lang="fa-IR"/>
          </a:p>
        </p:txBody>
      </p:sp>
      <p:sp>
        <p:nvSpPr>
          <p:cNvPr id="18" name="Slide Number Placeholder 17"/>
          <p:cNvSpPr>
            <a:spLocks noGrp="1"/>
          </p:cNvSpPr>
          <p:nvPr>
            <p:ph type="sldNum" sz="quarter" idx="11"/>
          </p:nvPr>
        </p:nvSpPr>
        <p:spPr/>
        <p:txBody>
          <a:bodyPr rtlCol="0"/>
          <a:lstStyle/>
          <a:p>
            <a:fld id="{B2D075A3-30E5-4280-84D6-9724BADE2D03}" type="slidenum">
              <a:rPr lang="fa-IR" smtClean="0"/>
              <a:t>‹#›</a:t>
            </a:fld>
            <a:endParaRPr lang="fa-IR"/>
          </a:p>
        </p:txBody>
      </p:sp>
      <p:sp>
        <p:nvSpPr>
          <p:cNvPr id="21" name="Footer Placeholder 20"/>
          <p:cNvSpPr>
            <a:spLocks noGrp="1"/>
          </p:cNvSpPr>
          <p:nvPr>
            <p:ph type="ftr" sz="quarter" idx="12"/>
          </p:nvPr>
        </p:nvSpPr>
        <p:spPr/>
        <p:txBody>
          <a:bodyPr rtlCol="0"/>
          <a:lstStyle/>
          <a:p>
            <a:endParaRPr lang="fa-I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8C3CF0-7A6A-49B9-932E-25BB0C041F72}" type="datetimeFigureOut">
              <a:rPr lang="fa-IR" smtClean="0"/>
              <a:t>03/09/1439</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2D075A3-30E5-4280-84D6-9724BADE2D03}"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568C3CF0-7A6A-49B9-932E-25BB0C041F72}" type="datetimeFigureOut">
              <a:rPr lang="fa-IR" smtClean="0"/>
              <a:t>03/09/1439</a:t>
            </a:fld>
            <a:endParaRPr lang="fa-I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fa-I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2D075A3-30E5-4280-84D6-9724BADE2D03}" type="slidenum">
              <a:rPr lang="fa-IR" smtClean="0"/>
              <a:t>‹#›</a:t>
            </a:fld>
            <a:endParaRPr lang="fa-IR"/>
          </a:p>
        </p:txBody>
      </p:sp>
    </p:spTree>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 id="2147483744" r:id="rId10"/>
    <p:sldLayoutId id="2147483745"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7704" y="980728"/>
            <a:ext cx="6840760" cy="2088232"/>
          </a:xfrm>
        </p:spPr>
        <p:txBody>
          <a:bodyPr>
            <a:normAutofit fontScale="90000"/>
          </a:bodyPr>
          <a:lstStyle/>
          <a:p>
            <a:pPr algn="ctr"/>
            <a:r>
              <a:rPr lang="fa-IR" sz="4400" dirty="0" smtClean="0">
                <a:solidFill>
                  <a:srgbClr val="00B0F0"/>
                </a:solidFill>
                <a:cs typeface="B Lotus" pitchFamily="2" charset="-78"/>
              </a:rPr>
              <a:t>آموزش نرم افزار آماری </a:t>
            </a:r>
            <a:r>
              <a:rPr lang="en-US" sz="4400" dirty="0" smtClean="0">
                <a:solidFill>
                  <a:srgbClr val="00B0F0"/>
                </a:solidFill>
                <a:latin typeface="Times New Roman" pitchFamily="18" charset="0"/>
                <a:cs typeface="B Lotus" pitchFamily="2" charset="-78"/>
              </a:rPr>
              <a:t>SPSS</a:t>
            </a:r>
            <a:r>
              <a:rPr lang="fa-IR" sz="4400" dirty="0" smtClean="0">
                <a:solidFill>
                  <a:srgbClr val="00B0F0"/>
                </a:solidFill>
                <a:cs typeface="B Lotus" pitchFamily="2" charset="-78"/>
              </a:rPr>
              <a:t/>
            </a:r>
            <a:br>
              <a:rPr lang="fa-IR" sz="4400" dirty="0" smtClean="0">
                <a:solidFill>
                  <a:srgbClr val="00B0F0"/>
                </a:solidFill>
                <a:cs typeface="B Lotus" pitchFamily="2" charset="-78"/>
              </a:rPr>
            </a:br>
            <a:r>
              <a:rPr lang="fa-IR" sz="4400" dirty="0" smtClean="0">
                <a:solidFill>
                  <a:srgbClr val="00B0F0"/>
                </a:solidFill>
                <a:cs typeface="B Lotus" pitchFamily="2" charset="-78"/>
              </a:rPr>
              <a:t>(مقدماتی)</a:t>
            </a:r>
            <a:br>
              <a:rPr lang="fa-IR" sz="4400" dirty="0" smtClean="0">
                <a:solidFill>
                  <a:srgbClr val="00B0F0"/>
                </a:solidFill>
                <a:cs typeface="B Lotus" pitchFamily="2" charset="-78"/>
              </a:rPr>
            </a:br>
            <a:r>
              <a:rPr lang="fa-IR" sz="4400" dirty="0" smtClean="0">
                <a:solidFill>
                  <a:srgbClr val="FF0000"/>
                </a:solidFill>
                <a:cs typeface="B Lotus" pitchFamily="2" charset="-78"/>
              </a:rPr>
              <a:t>بخش اول: مقدمه ای بر آمار</a:t>
            </a:r>
            <a:endParaRPr lang="fa-IR" sz="4400" dirty="0">
              <a:solidFill>
                <a:srgbClr val="FF0000"/>
              </a:solidFill>
              <a:cs typeface="B Lotus" pitchFamily="2" charset="-78"/>
            </a:endParaRPr>
          </a:p>
        </p:txBody>
      </p:sp>
      <p:sp>
        <p:nvSpPr>
          <p:cNvPr id="3" name="Subtitle 2"/>
          <p:cNvSpPr>
            <a:spLocks noGrp="1"/>
          </p:cNvSpPr>
          <p:nvPr>
            <p:ph type="subTitle" idx="1"/>
          </p:nvPr>
        </p:nvSpPr>
        <p:spPr>
          <a:xfrm>
            <a:off x="2286000" y="4149080"/>
            <a:ext cx="6462464" cy="2225842"/>
          </a:xfrm>
        </p:spPr>
        <p:txBody>
          <a:bodyPr/>
          <a:lstStyle/>
          <a:p>
            <a:pPr algn="ctr"/>
            <a:r>
              <a:rPr lang="fa-IR" sz="2400" dirty="0" smtClean="0">
                <a:solidFill>
                  <a:srgbClr val="FF0000"/>
                </a:solidFill>
                <a:cs typeface="B Lotus" pitchFamily="2" charset="-78"/>
              </a:rPr>
              <a:t>دکتر حسن مقدس زاده</a:t>
            </a:r>
          </a:p>
          <a:p>
            <a:pPr algn="ctr"/>
            <a:r>
              <a:rPr lang="fa-IR" dirty="0" smtClean="0">
                <a:cs typeface="B Lotus" pitchFamily="2" charset="-78"/>
              </a:rPr>
              <a:t>عضو هیئت علمی مرکز منطقه ای اطلاع رسانی علوم و فناوری</a:t>
            </a:r>
          </a:p>
          <a:p>
            <a:pPr algn="ctr"/>
            <a:r>
              <a:rPr lang="fa-IR" dirty="0" smtClean="0">
                <a:cs typeface="B Lotus" pitchFamily="2" charset="-78"/>
              </a:rPr>
              <a:t>و دبیر انجمن کتابداری و اطلاع رسانی ایران- شاخه فارس</a:t>
            </a:r>
            <a:endParaRPr lang="fa-IR" dirty="0">
              <a:cs typeface="B Lotus" pitchFamily="2" charset="-78"/>
            </a:endParaRPr>
          </a:p>
        </p:txBody>
      </p:sp>
    </p:spTree>
    <p:extLst>
      <p:ext uri="{BB962C8B-B14F-4D97-AF65-F5344CB8AC3E}">
        <p14:creationId xmlns:p14="http://schemas.microsoft.com/office/powerpoint/2010/main" val="3069799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706090"/>
          </a:xfrm>
        </p:spPr>
        <p:txBody>
          <a:bodyPr/>
          <a:lstStyle/>
          <a:p>
            <a:pPr algn="ctr"/>
            <a:r>
              <a:rPr lang="fa-IR" b="1" dirty="0" smtClean="0">
                <a:solidFill>
                  <a:srgbClr val="00B0F0"/>
                </a:solidFill>
                <a:cs typeface="B Lotus" pitchFamily="2" charset="-78"/>
              </a:rPr>
              <a:t>مشخص کننده های پراکندگی  </a:t>
            </a:r>
            <a:endParaRPr lang="fa-IR" b="1" dirty="0">
              <a:solidFill>
                <a:srgbClr val="00B0F0"/>
              </a:solidFill>
              <a:cs typeface="B Lotus" pitchFamily="2" charset="-78"/>
            </a:endParaRPr>
          </a:p>
        </p:txBody>
      </p:sp>
      <p:sp>
        <p:nvSpPr>
          <p:cNvPr id="3" name="Content Placeholder 2"/>
          <p:cNvSpPr>
            <a:spLocks noGrp="1"/>
          </p:cNvSpPr>
          <p:nvPr>
            <p:ph sz="quarter" idx="1"/>
          </p:nvPr>
        </p:nvSpPr>
        <p:spPr>
          <a:xfrm>
            <a:off x="457200" y="1124744"/>
            <a:ext cx="8219256" cy="5349208"/>
          </a:xfrm>
        </p:spPr>
        <p:txBody>
          <a:bodyPr>
            <a:normAutofit lnSpcReduction="10000"/>
          </a:bodyPr>
          <a:lstStyle/>
          <a:p>
            <a:pPr algn="just" rtl="1">
              <a:buFont typeface="Wingdings" pitchFamily="2" charset="2"/>
              <a:buChar char="q"/>
            </a:pPr>
            <a:r>
              <a:rPr lang="fa-IR" dirty="0" smtClean="0">
                <a:solidFill>
                  <a:srgbClr val="FF0000"/>
                </a:solidFill>
                <a:cs typeface="B Lotus" pitchFamily="2" charset="-78"/>
              </a:rPr>
              <a:t>دامنه تغییرات: </a:t>
            </a:r>
            <a:r>
              <a:rPr lang="fa-IR" dirty="0" smtClean="0">
                <a:cs typeface="B Lotus" pitchFamily="2" charset="-78"/>
              </a:rPr>
              <a:t>عبارت است از تفاضل کوچک ترین داده از بزرگ ترین داده و آن را با حرف </a:t>
            </a:r>
            <a:r>
              <a:rPr lang="en-US" dirty="0" smtClean="0">
                <a:latin typeface="Times New Roman" pitchFamily="18" charset="0"/>
                <a:cs typeface="B Lotus" pitchFamily="2" charset="-78"/>
              </a:rPr>
              <a:t>R</a:t>
            </a:r>
            <a:r>
              <a:rPr lang="fa-IR" dirty="0" smtClean="0">
                <a:cs typeface="B Lotus" pitchFamily="2" charset="-78"/>
              </a:rPr>
              <a:t> نشان می دهند. اما دامنه تغییرات از میان شاخص های پراکندگی، شاخص مناسبی نیست. چرا که تنها با استفاده از دو عدد محاسبه می شود و کل اعضای جامعه را مد نظر قرار نمی دهد. بنابراین شاخص های دیگری برای پراکندگی ابداع کرده اند که مبتنی بر کل داده هاست. این شاخص ها عبارتند از: انحراف متوسط، واریانس و انحراف معیار. </a:t>
            </a:r>
          </a:p>
          <a:p>
            <a:pPr algn="just" rtl="1">
              <a:buFont typeface="Wingdings" pitchFamily="2" charset="2"/>
              <a:buChar char="q"/>
            </a:pPr>
            <a:r>
              <a:rPr lang="fa-IR" dirty="0" smtClean="0">
                <a:solidFill>
                  <a:srgbClr val="FF0000"/>
                </a:solidFill>
                <a:cs typeface="B Lotus" pitchFamily="2" charset="-78"/>
              </a:rPr>
              <a:t>نکته: </a:t>
            </a:r>
            <a:r>
              <a:rPr lang="fa-IR" dirty="0" smtClean="0">
                <a:cs typeface="B Lotus" pitchFamily="2" charset="-78"/>
              </a:rPr>
              <a:t>در آمار، تفاضل میانگین از هر داده را یک انحراف گویند. حاصل جمع همه انحراف ها همواره برابر صفر است.</a:t>
            </a:r>
          </a:p>
          <a:p>
            <a:pPr algn="just" rtl="1">
              <a:buFont typeface="Wingdings" pitchFamily="2" charset="2"/>
              <a:buChar char="q"/>
            </a:pPr>
            <a:r>
              <a:rPr lang="fa-IR" dirty="0" smtClean="0">
                <a:solidFill>
                  <a:srgbClr val="FF0000"/>
                </a:solidFill>
                <a:cs typeface="B Lotus" pitchFamily="2" charset="-78"/>
              </a:rPr>
              <a:t>انحراف متوسط: </a:t>
            </a:r>
            <a:r>
              <a:rPr lang="fa-IR" dirty="0" smtClean="0">
                <a:cs typeface="B Lotus" pitchFamily="2" charset="-78"/>
              </a:rPr>
              <a:t>با متوسط قدر مطلق انحرافات عبارت است از میانگین قدر مطلق انحراف ها. </a:t>
            </a:r>
          </a:p>
          <a:p>
            <a:pPr algn="just" rtl="1">
              <a:buFont typeface="Wingdings" pitchFamily="2" charset="2"/>
              <a:buChar char="q"/>
            </a:pPr>
            <a:r>
              <a:rPr lang="fa-IR" dirty="0" smtClean="0">
                <a:solidFill>
                  <a:srgbClr val="FF0000"/>
                </a:solidFill>
                <a:cs typeface="B Lotus" pitchFamily="2" charset="-78"/>
              </a:rPr>
              <a:t>واریانس: </a:t>
            </a:r>
            <a:r>
              <a:rPr lang="fa-IR" dirty="0" smtClean="0">
                <a:cs typeface="B Lotus" pitchFamily="2" charset="-78"/>
              </a:rPr>
              <a:t>همانند انحراف متوسط است با این تفاوت که در عمل به جای استفاده از علامت قدر مطلق از مجذور (توان دو) انحرافات استفاده می شود. </a:t>
            </a:r>
          </a:p>
          <a:p>
            <a:pPr algn="just" rtl="1">
              <a:buFont typeface="Wingdings" pitchFamily="2" charset="2"/>
              <a:buChar char="q"/>
            </a:pPr>
            <a:r>
              <a:rPr lang="fa-IR" dirty="0" smtClean="0">
                <a:solidFill>
                  <a:srgbClr val="FF0000"/>
                </a:solidFill>
                <a:cs typeface="B Lotus" pitchFamily="2" charset="-78"/>
              </a:rPr>
              <a:t>انحراف معیار یا انحراف استانداد: </a:t>
            </a:r>
            <a:r>
              <a:rPr lang="fa-IR" dirty="0" smtClean="0">
                <a:cs typeface="B Lotus" pitchFamily="2" charset="-78"/>
              </a:rPr>
              <a:t>از آنجا که واریانس پراکندگی را به صورت مجذور انحرافات بیان می کند، برای اینکه متوسط انحراف برای یک عضو مشخص گردد، از واریانس جذر گرفته و آن را انحراف معیار می نامند.  </a:t>
            </a:r>
          </a:p>
          <a:p>
            <a:pPr algn="just" rtl="1">
              <a:buFont typeface="Wingdings" pitchFamily="2" charset="2"/>
              <a:buChar char="q"/>
            </a:pPr>
            <a:endParaRPr lang="fa-IR" dirty="0" smtClean="0">
              <a:cs typeface="B Lotus" pitchFamily="2" charset="-78"/>
            </a:endParaRPr>
          </a:p>
          <a:p>
            <a:pPr algn="just" rtl="1">
              <a:buFont typeface="Wingdings" pitchFamily="2" charset="2"/>
              <a:buChar char="q"/>
            </a:pPr>
            <a:endParaRPr lang="fa-IR" dirty="0" smtClean="0">
              <a:cs typeface="B Lotus" pitchFamily="2" charset="-78"/>
            </a:endParaRPr>
          </a:p>
        </p:txBody>
      </p:sp>
    </p:spTree>
    <p:extLst>
      <p:ext uri="{BB962C8B-B14F-4D97-AF65-F5344CB8AC3E}">
        <p14:creationId xmlns:p14="http://schemas.microsoft.com/office/powerpoint/2010/main" val="39965559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27168" cy="706090"/>
          </a:xfrm>
        </p:spPr>
        <p:txBody>
          <a:bodyPr/>
          <a:lstStyle/>
          <a:p>
            <a:pPr algn="ctr"/>
            <a:r>
              <a:rPr lang="fa-IR" b="1" dirty="0" smtClean="0">
                <a:solidFill>
                  <a:srgbClr val="00B0F0"/>
                </a:solidFill>
                <a:cs typeface="B Lotus" pitchFamily="2" charset="-78"/>
              </a:rPr>
              <a:t>انواع داده ها</a:t>
            </a:r>
            <a:endParaRPr lang="fa-IR" b="1" dirty="0">
              <a:solidFill>
                <a:srgbClr val="00B0F0"/>
              </a:solidFill>
              <a:cs typeface="B Lotus" pitchFamily="2" charset="-78"/>
            </a:endParaRPr>
          </a:p>
        </p:txBody>
      </p:sp>
      <p:sp>
        <p:nvSpPr>
          <p:cNvPr id="3" name="Content Placeholder 2"/>
          <p:cNvSpPr>
            <a:spLocks noGrp="1"/>
          </p:cNvSpPr>
          <p:nvPr>
            <p:ph sz="quarter" idx="1"/>
          </p:nvPr>
        </p:nvSpPr>
        <p:spPr>
          <a:xfrm>
            <a:off x="457200" y="1124744"/>
            <a:ext cx="8219256" cy="5349208"/>
          </a:xfrm>
        </p:spPr>
        <p:txBody>
          <a:bodyPr>
            <a:normAutofit lnSpcReduction="10000"/>
          </a:bodyPr>
          <a:lstStyle/>
          <a:p>
            <a:pPr algn="just" rtl="1">
              <a:buFont typeface="Wingdings" pitchFamily="2" charset="2"/>
              <a:buChar char="q"/>
            </a:pPr>
            <a:r>
              <a:rPr lang="fa-IR" dirty="0" smtClean="0">
                <a:solidFill>
                  <a:srgbClr val="FF0000"/>
                </a:solidFill>
                <a:cs typeface="B Lotus" pitchFamily="2" charset="-78"/>
              </a:rPr>
              <a:t>داده های استاندارد: </a:t>
            </a:r>
            <a:r>
              <a:rPr lang="fa-IR" dirty="0" smtClean="0">
                <a:cs typeface="B Lotus" pitchFamily="2" charset="-78"/>
              </a:rPr>
              <a:t>به داده هایی استاندارد می گویند که میانگین ها صفر و واریانس آن ها یک باشد. برای استاندارد کردن داده ها کافی است هر داده را از میانگین کم کرده و بر انحراف معیار تقسیم کنیم. داده استاندارد را با </a:t>
            </a:r>
            <a:r>
              <a:rPr lang="en-US" dirty="0" smtClean="0">
                <a:cs typeface="B Lotus" pitchFamily="2" charset="-78"/>
              </a:rPr>
              <a:t>z</a:t>
            </a:r>
            <a:r>
              <a:rPr lang="fa-IR" dirty="0" smtClean="0">
                <a:cs typeface="B Lotus" pitchFamily="2" charset="-78"/>
              </a:rPr>
              <a:t> نشان می دهند. مزیت داده های استاندارد این است که واحد اندازه گیری ندارند و می توان یک دسته داده استاندارد را با دسته دیگری از داده های استاندارد مقایسه کرد. </a:t>
            </a:r>
          </a:p>
          <a:p>
            <a:pPr algn="just" rtl="1">
              <a:buFont typeface="Wingdings" pitchFamily="2" charset="2"/>
              <a:buChar char="q"/>
            </a:pPr>
            <a:r>
              <a:rPr lang="fa-IR" dirty="0" smtClean="0">
                <a:solidFill>
                  <a:srgbClr val="FF0000"/>
                </a:solidFill>
                <a:cs typeface="B Lotus" pitchFamily="2" charset="-78"/>
              </a:rPr>
              <a:t>متغیرها: </a:t>
            </a:r>
            <a:r>
              <a:rPr lang="fa-IR" dirty="0" smtClean="0">
                <a:cs typeface="B Lotus" pitchFamily="2" charset="-78"/>
              </a:rPr>
              <a:t>در هر پژوهشی دو گروه متغیر اصلی شامل متغیرهای مستقل (</a:t>
            </a:r>
            <a:r>
              <a:rPr lang="en-US" dirty="0" smtClean="0">
                <a:latin typeface="Times New Roman" pitchFamily="18" charset="0"/>
                <a:cs typeface="B Lotus" pitchFamily="2" charset="-78"/>
              </a:rPr>
              <a:t>independent</a:t>
            </a:r>
            <a:r>
              <a:rPr lang="en-US" dirty="0" smtClean="0">
                <a:cs typeface="B Lotus" pitchFamily="2" charset="-78"/>
              </a:rPr>
              <a:t> </a:t>
            </a:r>
            <a:r>
              <a:rPr lang="en-US" dirty="0" smtClean="0">
                <a:latin typeface="Times New Roman" pitchFamily="18" charset="0"/>
                <a:cs typeface="B Lotus" pitchFamily="2" charset="-78"/>
              </a:rPr>
              <a:t>variable</a:t>
            </a:r>
            <a:r>
              <a:rPr lang="fa-IR" dirty="0" smtClean="0">
                <a:cs typeface="B Lotus" pitchFamily="2" charset="-78"/>
              </a:rPr>
              <a:t>) و متغیرهای وابسته (</a:t>
            </a:r>
            <a:r>
              <a:rPr lang="en-US" dirty="0" smtClean="0">
                <a:latin typeface="Times New Roman" pitchFamily="18" charset="0"/>
                <a:cs typeface="B Lotus" pitchFamily="2" charset="-78"/>
              </a:rPr>
              <a:t>dependent</a:t>
            </a:r>
            <a:r>
              <a:rPr lang="en-US" dirty="0" smtClean="0">
                <a:cs typeface="B Lotus" pitchFamily="2" charset="-78"/>
              </a:rPr>
              <a:t> </a:t>
            </a:r>
            <a:r>
              <a:rPr lang="en-US" dirty="0" smtClean="0">
                <a:latin typeface="Times New Roman" pitchFamily="18" charset="0"/>
                <a:cs typeface="B Lotus" pitchFamily="2" charset="-78"/>
              </a:rPr>
              <a:t>variable</a:t>
            </a:r>
            <a:r>
              <a:rPr lang="fa-IR" dirty="0" smtClean="0">
                <a:cs typeface="B Lotus" pitchFamily="2" charset="-78"/>
              </a:rPr>
              <a:t>) وجود دارند. </a:t>
            </a:r>
          </a:p>
          <a:p>
            <a:pPr algn="just" rtl="1">
              <a:buFont typeface="Wingdings" pitchFamily="2" charset="2"/>
              <a:buChar char="q"/>
            </a:pPr>
            <a:r>
              <a:rPr lang="fa-IR" dirty="0" smtClean="0">
                <a:solidFill>
                  <a:srgbClr val="FF0000"/>
                </a:solidFill>
                <a:cs typeface="B Lotus" pitchFamily="2" charset="-78"/>
              </a:rPr>
              <a:t>همبستگی: </a:t>
            </a:r>
            <a:r>
              <a:rPr lang="fa-IR" dirty="0" smtClean="0">
                <a:cs typeface="B Lotus" pitchFamily="2" charset="-78"/>
              </a:rPr>
              <a:t>زمانیکه بین توزیع مقادیر یک متغیر با توزیع مقادیر متغیر دیگر رابطه ای وجود داشته باشد، می گوییم که آن دو متغیر به هم مرتبط بوده و دارای همبستگی (</a:t>
            </a:r>
            <a:r>
              <a:rPr lang="en-US" dirty="0" smtClean="0">
                <a:cs typeface="B Lotus" pitchFamily="2" charset="-78"/>
              </a:rPr>
              <a:t>correlation</a:t>
            </a:r>
            <a:r>
              <a:rPr lang="fa-IR" dirty="0" smtClean="0">
                <a:cs typeface="B Lotus" pitchFamily="2" charset="-78"/>
              </a:rPr>
              <a:t>) هستند.  </a:t>
            </a:r>
          </a:p>
          <a:p>
            <a:pPr algn="just" rtl="1">
              <a:buFont typeface="Wingdings" pitchFamily="2" charset="2"/>
              <a:buChar char="q"/>
            </a:pPr>
            <a:r>
              <a:rPr lang="fa-IR" dirty="0" smtClean="0">
                <a:solidFill>
                  <a:srgbClr val="FF0000"/>
                </a:solidFill>
                <a:cs typeface="B Lotus" pitchFamily="2" charset="-78"/>
              </a:rPr>
              <a:t>انواع همبستگی: </a:t>
            </a:r>
            <a:r>
              <a:rPr lang="fa-IR" dirty="0" smtClean="0">
                <a:cs typeface="B Lotus" pitchFamily="2" charset="-78"/>
              </a:rPr>
              <a:t>همبستگی می تواند از نوع خطی باشد، یعنی بتوان رابطه میان دو متغیر را با یک خط صاف نشان داد. اگر با استفاده از نمودار پراکندگی افراد جامعه را بر حسب دو متغیر نشان دهیم، می توان به صورت بصری تا حدودی وجود با نبود همبستگی میان آن ها و نوع همبستگی را شناسایی کرد. </a:t>
            </a:r>
          </a:p>
          <a:p>
            <a:pPr algn="just" rtl="1">
              <a:buFont typeface="Wingdings" pitchFamily="2" charset="2"/>
              <a:buChar char="q"/>
            </a:pPr>
            <a:endParaRPr lang="fa-IR" dirty="0" smtClean="0">
              <a:cs typeface="B Lotus" pitchFamily="2" charset="-78"/>
            </a:endParaRPr>
          </a:p>
        </p:txBody>
      </p:sp>
    </p:spTree>
    <p:extLst>
      <p:ext uri="{BB962C8B-B14F-4D97-AF65-F5344CB8AC3E}">
        <p14:creationId xmlns:p14="http://schemas.microsoft.com/office/powerpoint/2010/main" val="41561803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850106"/>
          </a:xfrm>
        </p:spPr>
        <p:txBody>
          <a:bodyPr/>
          <a:lstStyle/>
          <a:p>
            <a:pPr algn="ctr"/>
            <a:r>
              <a:rPr lang="fa-IR" b="1" dirty="0" smtClean="0">
                <a:solidFill>
                  <a:srgbClr val="00B0F0"/>
                </a:solidFill>
                <a:cs typeface="B Lotus" pitchFamily="2" charset="-78"/>
              </a:rPr>
              <a:t>خطای نوع اول و خطای نوع دوم</a:t>
            </a:r>
            <a:endParaRPr lang="en-US" b="1" dirty="0">
              <a:solidFill>
                <a:srgbClr val="00B0F0"/>
              </a:solidFill>
              <a:cs typeface="B Lotus" pitchFamily="2" charset="-78"/>
            </a:endParaRPr>
          </a:p>
        </p:txBody>
      </p:sp>
      <p:sp>
        <p:nvSpPr>
          <p:cNvPr id="3" name="Content Placeholder 2"/>
          <p:cNvSpPr>
            <a:spLocks noGrp="1"/>
          </p:cNvSpPr>
          <p:nvPr>
            <p:ph sz="quarter" idx="1"/>
          </p:nvPr>
        </p:nvSpPr>
        <p:spPr>
          <a:xfrm>
            <a:off x="457200" y="1412776"/>
            <a:ext cx="7931224" cy="5061176"/>
          </a:xfrm>
        </p:spPr>
        <p:txBody>
          <a:bodyPr/>
          <a:lstStyle/>
          <a:p>
            <a:pPr algn="just"/>
            <a:r>
              <a:rPr lang="fa-IR" dirty="0" smtClean="0">
                <a:cs typeface="B Lotus" pitchFamily="2" charset="-78"/>
              </a:rPr>
              <a:t>خطای نوع اول (</a:t>
            </a:r>
            <a:r>
              <a:rPr lang="en-US" dirty="0" smtClean="0">
                <a:latin typeface="Times New Roman" pitchFamily="18" charset="0"/>
                <a:cs typeface="Times New Roman" pitchFamily="18" charset="0"/>
              </a:rPr>
              <a:t>Type I error</a:t>
            </a:r>
            <a:r>
              <a:rPr lang="fa-IR" dirty="0" smtClean="0">
                <a:cs typeface="B Lotus" pitchFamily="2" charset="-78"/>
              </a:rPr>
              <a:t>) یا خطای مثبت (</a:t>
            </a:r>
            <a:r>
              <a:rPr lang="en-US" dirty="0" smtClean="0">
                <a:latin typeface="Times New Roman" pitchFamily="18" charset="0"/>
                <a:cs typeface="Times New Roman" pitchFamily="18" charset="0"/>
              </a:rPr>
              <a:t>False positive</a:t>
            </a:r>
            <a:r>
              <a:rPr lang="fa-IR" dirty="0" smtClean="0">
                <a:cs typeface="B Lotus" pitchFamily="2" charset="-78"/>
              </a:rPr>
              <a:t>): این خطا زمانی رخ می دهد که ما به اشتباه نتیجه گیری کنیم که تفاوت معناداری میان متغیرها وجود دارد و یا همبستگی معناداری وجود دارد، در حالیکه واقعاً وجود ندارد. </a:t>
            </a:r>
          </a:p>
          <a:p>
            <a:pPr algn="just"/>
            <a:r>
              <a:rPr lang="fa-IR" dirty="0" smtClean="0">
                <a:cs typeface="B Lotus" pitchFamily="2" charset="-78"/>
              </a:rPr>
              <a:t>خطای نوع دوم (</a:t>
            </a:r>
            <a:r>
              <a:rPr lang="en-US" dirty="0" smtClean="0">
                <a:latin typeface="Times New Roman" pitchFamily="18" charset="0"/>
                <a:cs typeface="Times New Roman" pitchFamily="18" charset="0"/>
              </a:rPr>
              <a:t>Type II error</a:t>
            </a:r>
            <a:r>
              <a:rPr lang="fa-IR" dirty="0" smtClean="0">
                <a:cs typeface="B Lotus" pitchFamily="2" charset="-78"/>
              </a:rPr>
              <a:t>) یا خطای منفی (</a:t>
            </a:r>
            <a:r>
              <a:rPr lang="en-US" dirty="0" smtClean="0">
                <a:latin typeface="Times New Roman" pitchFamily="18" charset="0"/>
                <a:cs typeface="Times New Roman" pitchFamily="18" charset="0"/>
              </a:rPr>
              <a:t>False negative</a:t>
            </a:r>
            <a:r>
              <a:rPr lang="fa-IR" dirty="0" smtClean="0">
                <a:cs typeface="B Lotus" pitchFamily="2" charset="-78"/>
              </a:rPr>
              <a:t>): این خطا زمانی رخ می دهد که ما به اشتباه نتیجه گیری کنیم که تفاوت معناداری میان متغیرها وجود ندارد و یا همبستگی معناداری وجود ندارد، در حالیکه واقعاً وجود دارد. </a:t>
            </a:r>
            <a:endParaRPr lang="en-US" dirty="0">
              <a:cs typeface="B Lotus" pitchFamily="2" charset="-78"/>
            </a:endParaRPr>
          </a:p>
        </p:txBody>
      </p:sp>
    </p:spTree>
    <p:extLst>
      <p:ext uri="{BB962C8B-B14F-4D97-AF65-F5344CB8AC3E}">
        <p14:creationId xmlns:p14="http://schemas.microsoft.com/office/powerpoint/2010/main" val="26273654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571184" cy="850106"/>
          </a:xfrm>
        </p:spPr>
        <p:txBody>
          <a:bodyPr/>
          <a:lstStyle/>
          <a:p>
            <a:pPr algn="ctr"/>
            <a:r>
              <a:rPr lang="fa-IR" b="1" dirty="0" smtClean="0">
                <a:solidFill>
                  <a:srgbClr val="00B0F0"/>
                </a:solidFill>
                <a:cs typeface="B Lotus" pitchFamily="2" charset="-78"/>
              </a:rPr>
              <a:t>سطوح معناداری آماری</a:t>
            </a:r>
            <a:endParaRPr lang="en-US" b="1" dirty="0">
              <a:solidFill>
                <a:srgbClr val="00B0F0"/>
              </a:solidFill>
              <a:cs typeface="B Lotus" pitchFamily="2" charset="-78"/>
            </a:endParaRPr>
          </a:p>
        </p:txBody>
      </p:sp>
      <p:sp>
        <p:nvSpPr>
          <p:cNvPr id="3" name="Content Placeholder 2"/>
          <p:cNvSpPr>
            <a:spLocks noGrp="1"/>
          </p:cNvSpPr>
          <p:nvPr>
            <p:ph sz="quarter" idx="1"/>
          </p:nvPr>
        </p:nvSpPr>
        <p:spPr>
          <a:xfrm>
            <a:off x="457200" y="1412776"/>
            <a:ext cx="7931224" cy="5061176"/>
          </a:xfrm>
        </p:spPr>
        <p:txBody>
          <a:bodyPr/>
          <a:lstStyle/>
          <a:p>
            <a:pPr algn="just"/>
            <a:r>
              <a:rPr lang="fa-IR" b="1" dirty="0" smtClean="0">
                <a:solidFill>
                  <a:srgbClr val="FF0000"/>
                </a:solidFill>
                <a:cs typeface="B Lotus" pitchFamily="2" charset="-78"/>
              </a:rPr>
              <a:t>سطح معناداری 0/01: </a:t>
            </a:r>
            <a:r>
              <a:rPr lang="fa-IR" dirty="0" smtClean="0">
                <a:cs typeface="B Lotus" pitchFamily="2" charset="-78"/>
              </a:rPr>
              <a:t>به این معناست که 1 درصد امکان خطا وجود دارد. این سطح معناداری بیشتر در رشته های فنی و پزشکی که نیاز به دقت بیشتری دارد به کار می رود. بنابراین با 99 درصد اطمینان می توان گفت در صورت تکرار این آزمون نتایج یکسان خواهد بود. </a:t>
            </a:r>
          </a:p>
          <a:p>
            <a:pPr algn="just"/>
            <a:r>
              <a:rPr lang="fa-IR" b="1" dirty="0">
                <a:solidFill>
                  <a:srgbClr val="FF0000"/>
                </a:solidFill>
                <a:cs typeface="B Lotus" pitchFamily="2" charset="-78"/>
              </a:rPr>
              <a:t>سطح معناداری </a:t>
            </a:r>
            <a:r>
              <a:rPr lang="fa-IR" b="1" dirty="0" smtClean="0">
                <a:solidFill>
                  <a:srgbClr val="FF0000"/>
                </a:solidFill>
                <a:cs typeface="B Lotus" pitchFamily="2" charset="-78"/>
              </a:rPr>
              <a:t>0/05: </a:t>
            </a:r>
            <a:r>
              <a:rPr lang="fa-IR" dirty="0">
                <a:cs typeface="B Lotus" pitchFamily="2" charset="-78"/>
              </a:rPr>
              <a:t>به این معناست که 5 درصد امکان خطا وجود دارد. این سطح معناداری بیشتر در علوم اجتماعی به کار می رود. بنابراین با 95 درصد اطمینان می توان گفت در صورت تکرار این آزمون نتایج یکسان خواهد بود. </a:t>
            </a:r>
            <a:endParaRPr lang="fa-IR" dirty="0" smtClean="0">
              <a:cs typeface="B Lotus" pitchFamily="2" charset="-78"/>
            </a:endParaRPr>
          </a:p>
          <a:p>
            <a:pPr marL="0" indent="0" algn="just">
              <a:buNone/>
            </a:pPr>
            <a:r>
              <a:rPr lang="fa-IR" b="1" dirty="0" smtClean="0">
                <a:solidFill>
                  <a:srgbClr val="FF0000"/>
                </a:solidFill>
                <a:cs typeface="B Lotus" pitchFamily="2" charset="-78"/>
              </a:rPr>
              <a:t>نکته: </a:t>
            </a:r>
            <a:r>
              <a:rPr lang="fa-IR" dirty="0" smtClean="0">
                <a:cs typeface="B Lotus" pitchFamily="2" charset="-78"/>
              </a:rPr>
              <a:t>هر چقد مقدار عددی سطح معناداری را کوچک تر بگیریم (مثلاً 0/01 به جای 0/05) احتمال بروز خطای نوع دوم بیشتر می شود و بر عکس هر چقدر مقدار عددی سطح معناداری را بزرگ تر بگیریم، احتمال خطای نوع اول افزایش پیدا می کند. برقراری این توازن به نوعی کاری است که محقق باید انجام دهد. </a:t>
            </a:r>
            <a:endParaRPr lang="en-US" dirty="0">
              <a:cs typeface="B Lotus" pitchFamily="2" charset="-78"/>
            </a:endParaRPr>
          </a:p>
          <a:p>
            <a:pPr algn="just"/>
            <a:endParaRPr lang="en-US" dirty="0">
              <a:cs typeface="B Lotus" pitchFamily="2" charset="-78"/>
            </a:endParaRPr>
          </a:p>
        </p:txBody>
      </p:sp>
    </p:spTree>
    <p:extLst>
      <p:ext uri="{BB962C8B-B14F-4D97-AF65-F5344CB8AC3E}">
        <p14:creationId xmlns:p14="http://schemas.microsoft.com/office/powerpoint/2010/main" val="121273341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99176" cy="922114"/>
          </a:xfrm>
        </p:spPr>
        <p:txBody>
          <a:bodyPr>
            <a:normAutofit/>
          </a:bodyPr>
          <a:lstStyle/>
          <a:p>
            <a:pPr algn="ctr"/>
            <a:r>
              <a:rPr lang="fa-IR" sz="3600" b="1" dirty="0" smtClean="0">
                <a:solidFill>
                  <a:srgbClr val="00B0F0"/>
                </a:solidFill>
                <a:cs typeface="B Lotus" pitchFamily="2" charset="-78"/>
              </a:rPr>
              <a:t>آزمون های آماری</a:t>
            </a:r>
            <a:endParaRPr lang="en-US" sz="3600" b="1" dirty="0">
              <a:solidFill>
                <a:srgbClr val="00B0F0"/>
              </a:solidFill>
              <a:cs typeface="B Lotus" pitchFamily="2" charset="-78"/>
            </a:endParaRPr>
          </a:p>
        </p:txBody>
      </p:sp>
      <p:sp>
        <p:nvSpPr>
          <p:cNvPr id="3" name="Content Placeholder 2"/>
          <p:cNvSpPr>
            <a:spLocks noGrp="1"/>
          </p:cNvSpPr>
          <p:nvPr>
            <p:ph sz="quarter" idx="1"/>
          </p:nvPr>
        </p:nvSpPr>
        <p:spPr>
          <a:xfrm>
            <a:off x="457200" y="1340768"/>
            <a:ext cx="8075240" cy="5133184"/>
          </a:xfrm>
        </p:spPr>
        <p:txBody>
          <a:bodyPr>
            <a:normAutofit lnSpcReduction="10000"/>
          </a:bodyPr>
          <a:lstStyle/>
          <a:p>
            <a:pPr algn="just"/>
            <a:r>
              <a:rPr lang="fa-IR" dirty="0" smtClean="0">
                <a:cs typeface="B Lotus" pitchFamily="2" charset="-78"/>
              </a:rPr>
              <a:t>فرض صفر (</a:t>
            </a:r>
            <a:r>
              <a:rPr lang="en-US" sz="2000" dirty="0" smtClean="0">
                <a:latin typeface="Times New Roman" pitchFamily="18" charset="0"/>
                <a:cs typeface="Times New Roman" pitchFamily="18" charset="0"/>
              </a:rPr>
              <a:t>null</a:t>
            </a:r>
            <a:r>
              <a:rPr lang="fa-IR" smtClean="0">
                <a:cs typeface="B Lotus" pitchFamily="2" charset="-78"/>
              </a:rPr>
              <a:t>)، فرض </a:t>
            </a:r>
            <a:r>
              <a:rPr lang="fa-IR" dirty="0" smtClean="0">
                <a:cs typeface="B Lotus" pitchFamily="2" charset="-78"/>
              </a:rPr>
              <a:t>یک یا فرضیه خلاف یا فرضیه پژوهش </a:t>
            </a:r>
          </a:p>
          <a:p>
            <a:pPr algn="just"/>
            <a:r>
              <a:rPr lang="fa-IR" dirty="0" smtClean="0">
                <a:cs typeface="B Lotus" pitchFamily="2" charset="-78"/>
              </a:rPr>
              <a:t>آنچه در آزمون فرضیه انجام می شود این است که فرض صفر یا پذیرفته می شود و یا رد. در صورت پذیرفته شدن فرض صفر، فرض خلاف یا فرضیه پژوهش تأیید و پذیرفته می شود. </a:t>
            </a:r>
          </a:p>
          <a:p>
            <a:pPr marL="0" indent="0" algn="just">
              <a:buNone/>
            </a:pPr>
            <a:r>
              <a:rPr lang="fa-IR" dirty="0" smtClean="0">
                <a:solidFill>
                  <a:srgbClr val="FF0000"/>
                </a:solidFill>
                <a:cs typeface="B Lotus" pitchFamily="2" charset="-78"/>
              </a:rPr>
              <a:t>آزمون های پارامتری و ناپارامتری، آزمون پارامتری را زمانی باید به کار ببریم که: </a:t>
            </a:r>
          </a:p>
          <a:p>
            <a:pPr algn="just"/>
            <a:r>
              <a:rPr lang="fa-IR" dirty="0" smtClean="0">
                <a:cs typeface="B Lotus" pitchFamily="2" charset="-78"/>
              </a:rPr>
              <a:t>الف) نوع متغیرها از نوع نسبی یا فاصله ای باشد</a:t>
            </a:r>
          </a:p>
          <a:p>
            <a:pPr algn="just"/>
            <a:r>
              <a:rPr lang="fa-IR" dirty="0" smtClean="0">
                <a:cs typeface="B Lotus" pitchFamily="2" charset="-78"/>
              </a:rPr>
              <a:t>ب) توزیع متغیر مورد نظر در جامعه تقریباً نرمال باشد</a:t>
            </a:r>
          </a:p>
          <a:p>
            <a:pPr algn="just"/>
            <a:r>
              <a:rPr lang="fa-IR" dirty="0" smtClean="0">
                <a:cs typeface="B Lotus" pitchFamily="2" charset="-78"/>
              </a:rPr>
              <a:t>ج) واریانس (پراکندگی مقادیر) در دو گروه مورد مقایسه تقریباً همگن باشند. </a:t>
            </a:r>
          </a:p>
          <a:p>
            <a:pPr algn="just"/>
            <a:r>
              <a:rPr lang="fa-IR" dirty="0" smtClean="0">
                <a:cs typeface="B Lotus" pitchFamily="2" charset="-78"/>
              </a:rPr>
              <a:t>آزمون های پارامتری از لحاظ آماری آزمون های قدرتمندتر، دقیق تر و مطمئن تری هستند و در صورت امکان باید از آن ها استفاده کرد. </a:t>
            </a:r>
          </a:p>
          <a:p>
            <a:pPr algn="just"/>
            <a:r>
              <a:rPr lang="fa-IR" dirty="0" smtClean="0">
                <a:cs typeface="B Lotus" pitchFamily="2" charset="-78"/>
              </a:rPr>
              <a:t>یکی از مواردی که پیش از انتخاب آزمون مناسب باید بدانیم این است که آیا گروه هایی که قرار است با هم مقایسه کنیم مرتبط (</a:t>
            </a:r>
            <a:r>
              <a:rPr lang="en-US" dirty="0" smtClean="0">
                <a:latin typeface="Times New Roman" pitchFamily="18" charset="0"/>
                <a:cs typeface="Times New Roman" pitchFamily="18" charset="0"/>
              </a:rPr>
              <a:t>related</a:t>
            </a:r>
            <a:r>
              <a:rPr lang="fa-IR" dirty="0" smtClean="0">
                <a:cs typeface="B Lotus" pitchFamily="2" charset="-78"/>
              </a:rPr>
              <a:t>) هستند یا مستقل (</a:t>
            </a:r>
            <a:r>
              <a:rPr lang="en-US" dirty="0" smtClean="0">
                <a:latin typeface="Times New Roman" pitchFamily="18" charset="0"/>
                <a:cs typeface="Times New Roman" pitchFamily="18" charset="0"/>
              </a:rPr>
              <a:t>independent</a:t>
            </a:r>
            <a:r>
              <a:rPr lang="fa-IR" dirty="0" smtClean="0">
                <a:cs typeface="B Lotus" pitchFamily="2" charset="-78"/>
              </a:rPr>
              <a:t>)</a:t>
            </a:r>
            <a:endParaRPr lang="en-US" dirty="0">
              <a:cs typeface="B Lotus" pitchFamily="2" charset="-78"/>
            </a:endParaRPr>
          </a:p>
        </p:txBody>
      </p:sp>
    </p:spTree>
    <p:extLst>
      <p:ext uri="{BB962C8B-B14F-4D97-AF65-F5344CB8AC3E}">
        <p14:creationId xmlns:p14="http://schemas.microsoft.com/office/powerpoint/2010/main" val="18162181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200" b="1" dirty="0" smtClean="0">
                <a:solidFill>
                  <a:srgbClr val="00B0F0"/>
                </a:solidFill>
                <a:cs typeface="B Lotus" pitchFamily="2" charset="-78"/>
              </a:rPr>
              <a:t>مباحثی که در این کارگاه خواهیم آموخت</a:t>
            </a:r>
            <a:endParaRPr lang="fa-IR" sz="3200" b="1" dirty="0">
              <a:solidFill>
                <a:srgbClr val="00B0F0"/>
              </a:solidFill>
              <a:cs typeface="B Lotus" pitchFamily="2" charset="-78"/>
            </a:endParaRPr>
          </a:p>
        </p:txBody>
      </p:sp>
      <p:sp>
        <p:nvSpPr>
          <p:cNvPr id="3" name="Content Placeholder 2"/>
          <p:cNvSpPr>
            <a:spLocks noGrp="1"/>
          </p:cNvSpPr>
          <p:nvPr>
            <p:ph sz="quarter" idx="1"/>
          </p:nvPr>
        </p:nvSpPr>
        <p:spPr>
          <a:xfrm>
            <a:off x="457200" y="1556792"/>
            <a:ext cx="8147248" cy="4917160"/>
          </a:xfrm>
        </p:spPr>
        <p:txBody>
          <a:bodyPr>
            <a:normAutofit/>
          </a:bodyPr>
          <a:lstStyle/>
          <a:p>
            <a:pPr algn="just"/>
            <a:r>
              <a:rPr lang="fa-IR" sz="3200" b="1" dirty="0" smtClean="0">
                <a:cs typeface="B Lotus" pitchFamily="2" charset="-78"/>
              </a:rPr>
              <a:t>مقدمه ای بر آمار</a:t>
            </a:r>
          </a:p>
          <a:p>
            <a:pPr algn="just"/>
            <a:endParaRPr lang="fa-IR" sz="3200" b="1" dirty="0" smtClean="0">
              <a:cs typeface="B Lotus" pitchFamily="2" charset="-78"/>
            </a:endParaRPr>
          </a:p>
          <a:p>
            <a:pPr algn="just"/>
            <a:r>
              <a:rPr lang="fa-IR" sz="3200" b="1" dirty="0" smtClean="0">
                <a:cs typeface="B Lotus" pitchFamily="2" charset="-78"/>
              </a:rPr>
              <a:t>نصب نرم افزار، ساخت دیتابیس و کار با داده ها</a:t>
            </a:r>
          </a:p>
          <a:p>
            <a:pPr algn="just"/>
            <a:endParaRPr lang="fa-IR" sz="3200" b="1" dirty="0" smtClean="0">
              <a:cs typeface="B Lotus" pitchFamily="2" charset="-78"/>
            </a:endParaRPr>
          </a:p>
          <a:p>
            <a:pPr algn="just"/>
            <a:r>
              <a:rPr lang="fa-IR" sz="3200" b="1" dirty="0" smtClean="0">
                <a:cs typeface="B Lotus" pitchFamily="2" charset="-78"/>
              </a:rPr>
              <a:t>آمار توصیفی و چند آزمون پرکاربرد (همبستگی، تفاوت میانگین ها و ...)</a:t>
            </a:r>
          </a:p>
          <a:p>
            <a:endParaRPr lang="fa-IR" sz="3200" b="1" dirty="0">
              <a:cs typeface="B Lotus" pitchFamily="2" charset="-78"/>
            </a:endParaRPr>
          </a:p>
        </p:txBody>
      </p:sp>
    </p:spTree>
    <p:extLst>
      <p:ext uri="{BB962C8B-B14F-4D97-AF65-F5344CB8AC3E}">
        <p14:creationId xmlns:p14="http://schemas.microsoft.com/office/powerpoint/2010/main" val="2290667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endParaRPr lang="fa-IR" smtClean="0"/>
          </a:p>
        </p:txBody>
      </p:sp>
      <p:sp>
        <p:nvSpPr>
          <p:cNvPr id="21507" name="Rectangle 3"/>
          <p:cNvSpPr>
            <a:spLocks noGrp="1" noChangeArrowheads="1"/>
          </p:cNvSpPr>
          <p:nvPr>
            <p:ph sz="quarter" idx="1"/>
          </p:nvPr>
        </p:nvSpPr>
        <p:spPr>
          <a:xfrm>
            <a:off x="250825" y="1557338"/>
            <a:ext cx="8229600" cy="965200"/>
          </a:xfrm>
        </p:spPr>
        <p:txBody>
          <a:bodyPr/>
          <a:lstStyle/>
          <a:p>
            <a:pPr>
              <a:buFontTx/>
              <a:buNone/>
            </a:pPr>
            <a:endParaRPr lang="fa-IR" smtClean="0"/>
          </a:p>
        </p:txBody>
      </p:sp>
      <p:sp>
        <p:nvSpPr>
          <p:cNvPr id="21508" name="Rectangle 4"/>
          <p:cNvSpPr>
            <a:spLocks noChangeArrowheads="1"/>
          </p:cNvSpPr>
          <p:nvPr/>
        </p:nvSpPr>
        <p:spPr bwMode="auto">
          <a:xfrm>
            <a:off x="323850" y="2492375"/>
            <a:ext cx="8516938" cy="2736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571500" indent="-571500" algn="l" rtl="0" eaLnBrk="0" fontAlgn="base" hangingPunct="0">
              <a:spcBef>
                <a:spcPct val="20000"/>
              </a:spcBef>
              <a:spcAft>
                <a:spcPct val="0"/>
              </a:spcAft>
            </a:pPr>
            <a:endParaRPr lang="fa-IR" sz="3200">
              <a:solidFill>
                <a:srgbClr val="FFFFFF"/>
              </a:solidFill>
              <a:cs typeface="Arial" pitchFamily="34" charset="0"/>
            </a:endParaRPr>
          </a:p>
        </p:txBody>
      </p:sp>
      <p:sp>
        <p:nvSpPr>
          <p:cNvPr id="233477" name="Rectangle 5"/>
          <p:cNvSpPr>
            <a:spLocks noChangeArrowheads="1"/>
          </p:cNvSpPr>
          <p:nvPr/>
        </p:nvSpPr>
        <p:spPr bwMode="auto">
          <a:xfrm>
            <a:off x="5148263" y="1700213"/>
            <a:ext cx="1655762" cy="720725"/>
          </a:xfrm>
          <a:prstGeom prst="rect">
            <a:avLst/>
          </a:prstGeom>
          <a:solidFill>
            <a:srgbClr val="003366"/>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FFFFF"/>
                </a:solidFill>
                <a:cs typeface="B Lotus" pitchFamily="2" charset="-78"/>
              </a:rPr>
              <a:t>جمع آوری</a:t>
            </a:r>
          </a:p>
          <a:p>
            <a:pPr algn="ctr" fontAlgn="base">
              <a:spcBef>
                <a:spcPct val="0"/>
              </a:spcBef>
              <a:spcAft>
                <a:spcPct val="0"/>
              </a:spcAft>
            </a:pPr>
            <a:r>
              <a:rPr lang="fa-IR" sz="2000">
                <a:solidFill>
                  <a:srgbClr val="FFFFFF"/>
                </a:solidFill>
                <a:cs typeface="B Lotus" pitchFamily="2" charset="-78"/>
              </a:rPr>
              <a:t> داده ها</a:t>
            </a:r>
            <a:endParaRPr lang="en-US" sz="2000">
              <a:solidFill>
                <a:srgbClr val="FFFFFF"/>
              </a:solidFill>
              <a:cs typeface="B Lotus" pitchFamily="2" charset="-78"/>
            </a:endParaRPr>
          </a:p>
        </p:txBody>
      </p:sp>
      <p:sp>
        <p:nvSpPr>
          <p:cNvPr id="233478" name="Rectangle 6"/>
          <p:cNvSpPr>
            <a:spLocks noChangeArrowheads="1"/>
          </p:cNvSpPr>
          <p:nvPr/>
        </p:nvSpPr>
        <p:spPr bwMode="auto">
          <a:xfrm>
            <a:off x="3059113" y="1700213"/>
            <a:ext cx="1655762" cy="720725"/>
          </a:xfrm>
          <a:prstGeom prst="rect">
            <a:avLst/>
          </a:prstGeom>
          <a:solidFill>
            <a:srgbClr val="003366"/>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FFFFF"/>
                </a:solidFill>
                <a:cs typeface="B Lotus" pitchFamily="2" charset="-78"/>
              </a:rPr>
              <a:t>توصیف داده ها</a:t>
            </a:r>
            <a:endParaRPr lang="en-US" sz="2000">
              <a:solidFill>
                <a:srgbClr val="FFFFFF"/>
              </a:solidFill>
              <a:cs typeface="B Lotus" pitchFamily="2" charset="-78"/>
            </a:endParaRPr>
          </a:p>
        </p:txBody>
      </p:sp>
      <p:sp>
        <p:nvSpPr>
          <p:cNvPr id="233479" name="AutoShape 7"/>
          <p:cNvSpPr>
            <a:spLocks noChangeArrowheads="1"/>
          </p:cNvSpPr>
          <p:nvPr/>
        </p:nvSpPr>
        <p:spPr bwMode="auto">
          <a:xfrm>
            <a:off x="323850" y="1268413"/>
            <a:ext cx="2447925" cy="1512887"/>
          </a:xfrm>
          <a:prstGeom prst="flowChartMagneticTape">
            <a:avLst/>
          </a:prstGeom>
          <a:solidFill>
            <a:srgbClr val="00808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FFF66"/>
                </a:solidFill>
                <a:cs typeface="B Lotus" pitchFamily="2" charset="-78"/>
              </a:rPr>
              <a:t>با استفاده از</a:t>
            </a:r>
          </a:p>
          <a:p>
            <a:pPr algn="ctr" fontAlgn="base">
              <a:spcBef>
                <a:spcPct val="0"/>
              </a:spcBef>
              <a:spcAft>
                <a:spcPct val="0"/>
              </a:spcAft>
            </a:pPr>
            <a:r>
              <a:rPr lang="fa-IR" sz="2000">
                <a:solidFill>
                  <a:srgbClr val="FFFF66"/>
                </a:solidFill>
                <a:cs typeface="B Lotus" pitchFamily="2" charset="-78"/>
              </a:rPr>
              <a:t> جداول فراوانی،</a:t>
            </a:r>
          </a:p>
          <a:p>
            <a:pPr algn="ctr" fontAlgn="base">
              <a:spcBef>
                <a:spcPct val="0"/>
              </a:spcBef>
              <a:spcAft>
                <a:spcPct val="0"/>
              </a:spcAft>
            </a:pPr>
            <a:r>
              <a:rPr lang="fa-IR" sz="2000">
                <a:solidFill>
                  <a:srgbClr val="FFFF66"/>
                </a:solidFill>
                <a:cs typeface="B Lotus" pitchFamily="2" charset="-78"/>
              </a:rPr>
              <a:t> نمودارها و </a:t>
            </a:r>
          </a:p>
          <a:p>
            <a:pPr algn="ctr" fontAlgn="base">
              <a:spcBef>
                <a:spcPct val="0"/>
              </a:spcBef>
              <a:spcAft>
                <a:spcPct val="0"/>
              </a:spcAft>
            </a:pPr>
            <a:r>
              <a:rPr lang="fa-IR" sz="2000">
                <a:solidFill>
                  <a:srgbClr val="FFFF66"/>
                </a:solidFill>
                <a:cs typeface="B Lotus" pitchFamily="2" charset="-78"/>
              </a:rPr>
              <a:t>مشخص کننده های </a:t>
            </a:r>
          </a:p>
          <a:p>
            <a:pPr algn="ctr" fontAlgn="base">
              <a:spcBef>
                <a:spcPct val="0"/>
              </a:spcBef>
              <a:spcAft>
                <a:spcPct val="0"/>
              </a:spcAft>
            </a:pPr>
            <a:r>
              <a:rPr lang="fa-IR" sz="2000">
                <a:solidFill>
                  <a:srgbClr val="FFFF66"/>
                </a:solidFill>
                <a:cs typeface="B Lotus" pitchFamily="2" charset="-78"/>
              </a:rPr>
              <a:t>عددی</a:t>
            </a:r>
            <a:endParaRPr lang="en-US" sz="2000">
              <a:solidFill>
                <a:srgbClr val="FFFF66"/>
              </a:solidFill>
              <a:cs typeface="B Lotus" pitchFamily="2" charset="-78"/>
            </a:endParaRPr>
          </a:p>
        </p:txBody>
      </p:sp>
      <p:sp>
        <p:nvSpPr>
          <p:cNvPr id="233480" name="Rectangle 8"/>
          <p:cNvSpPr>
            <a:spLocks noChangeArrowheads="1"/>
          </p:cNvSpPr>
          <p:nvPr/>
        </p:nvSpPr>
        <p:spPr bwMode="auto">
          <a:xfrm>
            <a:off x="5076825" y="3068638"/>
            <a:ext cx="1655763" cy="720725"/>
          </a:xfrm>
          <a:prstGeom prst="rect">
            <a:avLst/>
          </a:prstGeom>
          <a:solidFill>
            <a:srgbClr val="003366"/>
          </a:solidFill>
          <a:ln w="9525">
            <a:solidFill>
              <a:schemeClr val="tx1"/>
            </a:solidFill>
            <a:miter lim="800000"/>
            <a:headEnd/>
            <a:tailEnd/>
          </a:ln>
        </p:spPr>
        <p:txBody>
          <a:bodyPr wrap="none" anchor="ctr"/>
          <a:lstStyle/>
          <a:p>
            <a:pPr algn="ctr" fontAlgn="base">
              <a:spcBef>
                <a:spcPct val="0"/>
              </a:spcBef>
              <a:spcAft>
                <a:spcPct val="0"/>
              </a:spcAft>
            </a:pPr>
            <a:r>
              <a:rPr lang="fa-IR">
                <a:solidFill>
                  <a:srgbClr val="FFFFFF"/>
                </a:solidFill>
                <a:cs typeface="B Lotus" pitchFamily="2" charset="-78"/>
              </a:rPr>
              <a:t>وبررسی رابطه</a:t>
            </a:r>
          </a:p>
          <a:p>
            <a:pPr algn="ctr" fontAlgn="base">
              <a:spcBef>
                <a:spcPct val="0"/>
              </a:spcBef>
              <a:spcAft>
                <a:spcPct val="0"/>
              </a:spcAft>
            </a:pPr>
            <a:r>
              <a:rPr lang="fa-IR">
                <a:solidFill>
                  <a:srgbClr val="FFFFFF"/>
                </a:solidFill>
                <a:cs typeface="B Lotus" pitchFamily="2" charset="-78"/>
              </a:rPr>
              <a:t> بین متغیرها</a:t>
            </a:r>
            <a:endParaRPr lang="en-US">
              <a:solidFill>
                <a:srgbClr val="FFFFFF"/>
              </a:solidFill>
              <a:cs typeface="B Lotus" pitchFamily="2" charset="-78"/>
            </a:endParaRPr>
          </a:p>
        </p:txBody>
      </p:sp>
      <p:sp>
        <p:nvSpPr>
          <p:cNvPr id="233481" name="AutoShape 9"/>
          <p:cNvSpPr>
            <a:spLocks noChangeArrowheads="1"/>
          </p:cNvSpPr>
          <p:nvPr/>
        </p:nvSpPr>
        <p:spPr bwMode="auto">
          <a:xfrm>
            <a:off x="2627313" y="2636838"/>
            <a:ext cx="1944687" cy="1295400"/>
          </a:xfrm>
          <a:prstGeom prst="flowChartMagneticTape">
            <a:avLst/>
          </a:prstGeom>
          <a:solidFill>
            <a:srgbClr val="00808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FFF66"/>
                </a:solidFill>
                <a:cs typeface="B Lotus" pitchFamily="2" charset="-78"/>
              </a:rPr>
              <a:t>با استفاده از</a:t>
            </a:r>
          </a:p>
          <a:p>
            <a:pPr algn="ctr" fontAlgn="base">
              <a:spcBef>
                <a:spcPct val="0"/>
              </a:spcBef>
              <a:spcAft>
                <a:spcPct val="0"/>
              </a:spcAft>
            </a:pPr>
            <a:r>
              <a:rPr lang="fa-IR" sz="2000">
                <a:solidFill>
                  <a:srgbClr val="FFFF66"/>
                </a:solidFill>
                <a:cs typeface="B Lotus" pitchFamily="2" charset="-78"/>
              </a:rPr>
              <a:t> همبستگی و پیوستگی</a:t>
            </a:r>
            <a:endParaRPr lang="en-US" sz="2000">
              <a:solidFill>
                <a:srgbClr val="FFFF66"/>
              </a:solidFill>
              <a:cs typeface="B Lotus" pitchFamily="2" charset="-78"/>
            </a:endParaRPr>
          </a:p>
        </p:txBody>
      </p:sp>
      <p:sp>
        <p:nvSpPr>
          <p:cNvPr id="233482" name="Rectangle 10"/>
          <p:cNvSpPr>
            <a:spLocks noChangeArrowheads="1"/>
          </p:cNvSpPr>
          <p:nvPr/>
        </p:nvSpPr>
        <p:spPr bwMode="auto">
          <a:xfrm>
            <a:off x="8101013" y="4076700"/>
            <a:ext cx="863600" cy="577850"/>
          </a:xfrm>
          <a:prstGeom prst="rect">
            <a:avLst/>
          </a:prstGeom>
          <a:solidFill>
            <a:srgbClr val="FF660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AFD00"/>
                </a:solidFill>
                <a:cs typeface="B Kamran Outline" pitchFamily="2" charset="-78"/>
              </a:rPr>
              <a:t>و نیز</a:t>
            </a:r>
            <a:endParaRPr lang="en-US" sz="2000">
              <a:solidFill>
                <a:srgbClr val="FAFD00"/>
              </a:solidFill>
              <a:cs typeface="B Kamran Outline" pitchFamily="2" charset="-78"/>
            </a:endParaRPr>
          </a:p>
        </p:txBody>
      </p:sp>
      <p:sp>
        <p:nvSpPr>
          <p:cNvPr id="233483" name="Rectangle 11"/>
          <p:cNvSpPr>
            <a:spLocks noChangeArrowheads="1"/>
          </p:cNvSpPr>
          <p:nvPr/>
        </p:nvSpPr>
        <p:spPr bwMode="auto">
          <a:xfrm>
            <a:off x="5508625" y="4581525"/>
            <a:ext cx="2016125" cy="720725"/>
          </a:xfrm>
          <a:prstGeom prst="rect">
            <a:avLst/>
          </a:prstGeom>
          <a:solidFill>
            <a:srgbClr val="FFFF0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F0000"/>
                </a:solidFill>
                <a:cs typeface="B Lotus" pitchFamily="2" charset="-78"/>
              </a:rPr>
              <a:t>استنباط از داده های</a:t>
            </a:r>
            <a:r>
              <a:rPr lang="fa-IR" sz="2000">
                <a:solidFill>
                  <a:srgbClr val="FFFFFF"/>
                </a:solidFill>
                <a:cs typeface="B Lotus" pitchFamily="2" charset="-78"/>
              </a:rPr>
              <a:t> </a:t>
            </a:r>
            <a:r>
              <a:rPr lang="fa-IR" sz="2000">
                <a:solidFill>
                  <a:srgbClr val="FF0000"/>
                </a:solidFill>
                <a:cs typeface="B Lotus" pitchFamily="2" charset="-78"/>
              </a:rPr>
              <a:t>نمونه</a:t>
            </a:r>
            <a:endParaRPr lang="en-US" sz="2000">
              <a:solidFill>
                <a:srgbClr val="FF0000"/>
              </a:solidFill>
              <a:cs typeface="B Lotus" pitchFamily="2" charset="-78"/>
            </a:endParaRPr>
          </a:p>
        </p:txBody>
      </p:sp>
      <p:sp>
        <p:nvSpPr>
          <p:cNvPr id="233484" name="Rectangle 12"/>
          <p:cNvSpPr>
            <a:spLocks noChangeArrowheads="1"/>
          </p:cNvSpPr>
          <p:nvPr/>
        </p:nvSpPr>
        <p:spPr bwMode="auto">
          <a:xfrm>
            <a:off x="3708400" y="4652963"/>
            <a:ext cx="1295400" cy="720725"/>
          </a:xfrm>
          <a:prstGeom prst="rect">
            <a:avLst/>
          </a:prstGeom>
          <a:solidFill>
            <a:srgbClr val="FFFF0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F0000"/>
                </a:solidFill>
                <a:cs typeface="B Lotus" pitchFamily="2" charset="-78"/>
              </a:rPr>
              <a:t>برای رسیدن به </a:t>
            </a:r>
            <a:endParaRPr lang="en-US" sz="2000">
              <a:solidFill>
                <a:srgbClr val="FF0000"/>
              </a:solidFill>
              <a:cs typeface="B Lotus" pitchFamily="2" charset="-78"/>
            </a:endParaRPr>
          </a:p>
        </p:txBody>
      </p:sp>
      <p:sp>
        <p:nvSpPr>
          <p:cNvPr id="233485" name="Rectangle 13"/>
          <p:cNvSpPr>
            <a:spLocks noChangeArrowheads="1"/>
          </p:cNvSpPr>
          <p:nvPr/>
        </p:nvSpPr>
        <p:spPr bwMode="auto">
          <a:xfrm>
            <a:off x="684213" y="4652963"/>
            <a:ext cx="2232025" cy="720725"/>
          </a:xfrm>
          <a:prstGeom prst="rect">
            <a:avLst/>
          </a:prstGeom>
          <a:solidFill>
            <a:srgbClr val="FFFF00"/>
          </a:solidFill>
          <a:ln w="9525">
            <a:solidFill>
              <a:schemeClr val="tx1"/>
            </a:solidFill>
            <a:miter lim="800000"/>
            <a:headEnd/>
            <a:tailEnd/>
          </a:ln>
        </p:spPr>
        <p:txBody>
          <a:bodyPr wrap="none" anchor="ctr"/>
          <a:lstStyle/>
          <a:p>
            <a:pPr algn="ctr" fontAlgn="base">
              <a:spcBef>
                <a:spcPct val="0"/>
              </a:spcBef>
              <a:spcAft>
                <a:spcPct val="0"/>
              </a:spcAft>
            </a:pPr>
            <a:r>
              <a:rPr lang="fa-IR">
                <a:solidFill>
                  <a:srgbClr val="FF0000"/>
                </a:solidFill>
                <a:cs typeface="B Lotus" pitchFamily="2" charset="-78"/>
              </a:rPr>
              <a:t>داده های جامعه آماری </a:t>
            </a:r>
            <a:endParaRPr lang="en-US">
              <a:solidFill>
                <a:srgbClr val="FF0000"/>
              </a:solidFill>
              <a:cs typeface="B Lotus" pitchFamily="2" charset="-78"/>
            </a:endParaRPr>
          </a:p>
        </p:txBody>
      </p:sp>
      <p:sp>
        <p:nvSpPr>
          <p:cNvPr id="233486" name="Rectangle 14"/>
          <p:cNvSpPr>
            <a:spLocks noChangeArrowheads="1"/>
          </p:cNvSpPr>
          <p:nvPr/>
        </p:nvSpPr>
        <p:spPr bwMode="auto">
          <a:xfrm>
            <a:off x="2627313" y="5661025"/>
            <a:ext cx="863600" cy="720725"/>
          </a:xfrm>
          <a:prstGeom prst="rect">
            <a:avLst/>
          </a:prstGeom>
          <a:solidFill>
            <a:srgbClr val="FF660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AFD00"/>
                </a:solidFill>
                <a:cs typeface="B Kamran Outline" pitchFamily="2" charset="-78"/>
              </a:rPr>
              <a:t>می باشد</a:t>
            </a:r>
            <a:r>
              <a:rPr lang="fa-IR">
                <a:solidFill>
                  <a:srgbClr val="FFFFFF"/>
                </a:solidFill>
                <a:cs typeface="Arial" pitchFamily="34" charset="0"/>
              </a:rPr>
              <a:t> </a:t>
            </a:r>
            <a:endParaRPr lang="en-US">
              <a:solidFill>
                <a:srgbClr val="FFFFFF"/>
              </a:solidFill>
              <a:cs typeface="Arial" pitchFamily="34" charset="0"/>
            </a:endParaRPr>
          </a:p>
        </p:txBody>
      </p:sp>
      <p:sp>
        <p:nvSpPr>
          <p:cNvPr id="233487" name="AutoShape 15"/>
          <p:cNvSpPr>
            <a:spLocks noChangeArrowheads="1"/>
          </p:cNvSpPr>
          <p:nvPr/>
        </p:nvSpPr>
        <p:spPr bwMode="auto">
          <a:xfrm>
            <a:off x="4716463" y="5445125"/>
            <a:ext cx="1944687" cy="1052513"/>
          </a:xfrm>
          <a:prstGeom prst="flowChartMagneticTape">
            <a:avLst/>
          </a:prstGeom>
          <a:solidFill>
            <a:srgbClr val="FFCC00"/>
          </a:solidFill>
          <a:ln w="9525">
            <a:solidFill>
              <a:schemeClr val="tx1"/>
            </a:solidFill>
            <a:miter lim="800000"/>
            <a:headEnd/>
            <a:tailEnd/>
          </a:ln>
        </p:spPr>
        <p:txBody>
          <a:bodyPr wrap="none" anchor="ctr"/>
          <a:lstStyle/>
          <a:p>
            <a:pPr algn="ctr" fontAlgn="base">
              <a:spcBef>
                <a:spcPct val="0"/>
              </a:spcBef>
              <a:spcAft>
                <a:spcPct val="0"/>
              </a:spcAft>
            </a:pPr>
            <a:r>
              <a:rPr lang="fa-IR">
                <a:solidFill>
                  <a:srgbClr val="FAFD00"/>
                </a:solidFill>
                <a:cs typeface="B Lotus" pitchFamily="2" charset="-78"/>
              </a:rPr>
              <a:t>با استفاده از</a:t>
            </a:r>
          </a:p>
          <a:p>
            <a:pPr algn="ctr" fontAlgn="base">
              <a:spcBef>
                <a:spcPct val="0"/>
              </a:spcBef>
              <a:spcAft>
                <a:spcPct val="0"/>
              </a:spcAft>
            </a:pPr>
            <a:r>
              <a:rPr lang="fa-IR">
                <a:solidFill>
                  <a:srgbClr val="FAFD00"/>
                </a:solidFill>
                <a:cs typeface="B Lotus" pitchFamily="2" charset="-78"/>
              </a:rPr>
              <a:t> برآورد و</a:t>
            </a:r>
          </a:p>
          <a:p>
            <a:pPr algn="ctr" fontAlgn="base">
              <a:spcBef>
                <a:spcPct val="0"/>
              </a:spcBef>
              <a:spcAft>
                <a:spcPct val="0"/>
              </a:spcAft>
            </a:pPr>
            <a:r>
              <a:rPr lang="fa-IR">
                <a:solidFill>
                  <a:srgbClr val="FAFD00"/>
                </a:solidFill>
                <a:cs typeface="B Lotus" pitchFamily="2" charset="-78"/>
              </a:rPr>
              <a:t> آزمون های آماری</a:t>
            </a:r>
            <a:endParaRPr lang="en-US">
              <a:solidFill>
                <a:srgbClr val="FAFD00"/>
              </a:solidFill>
              <a:cs typeface="B Lotus" pitchFamily="2" charset="-78"/>
            </a:endParaRPr>
          </a:p>
        </p:txBody>
      </p:sp>
      <p:sp>
        <p:nvSpPr>
          <p:cNvPr id="233488" name="AutoShape 16"/>
          <p:cNvSpPr>
            <a:spLocks noChangeArrowheads="1"/>
          </p:cNvSpPr>
          <p:nvPr/>
        </p:nvSpPr>
        <p:spPr bwMode="auto">
          <a:xfrm>
            <a:off x="3419475" y="260350"/>
            <a:ext cx="1706563" cy="1008063"/>
          </a:xfrm>
          <a:prstGeom prst="cloudCallout">
            <a:avLst>
              <a:gd name="adj1" fmla="val 134838"/>
              <a:gd name="adj2" fmla="val 72676"/>
            </a:avLst>
          </a:prstGeom>
          <a:solidFill>
            <a:srgbClr val="FF0000"/>
          </a:solidFill>
          <a:ln w="9525">
            <a:solidFill>
              <a:schemeClr val="tx1"/>
            </a:solidFill>
            <a:round/>
            <a:headEnd/>
            <a:tailEnd/>
          </a:ln>
        </p:spPr>
        <p:txBody>
          <a:bodyPr/>
          <a:lstStyle/>
          <a:p>
            <a:pPr algn="ctr" fontAlgn="base">
              <a:spcBef>
                <a:spcPct val="0"/>
              </a:spcBef>
              <a:spcAft>
                <a:spcPct val="0"/>
              </a:spcAft>
            </a:pPr>
            <a:r>
              <a:rPr lang="fa-IR">
                <a:solidFill>
                  <a:srgbClr val="FFFFFF"/>
                </a:solidFill>
                <a:cs typeface="B Titr" pitchFamily="2" charset="-78"/>
              </a:rPr>
              <a:t>تعریف علم آمار</a:t>
            </a:r>
            <a:endParaRPr lang="en-US">
              <a:solidFill>
                <a:srgbClr val="FFFFFF"/>
              </a:solidFill>
              <a:cs typeface="B Titr" pitchFamily="2" charset="-78"/>
            </a:endParaRPr>
          </a:p>
        </p:txBody>
      </p:sp>
      <p:sp>
        <p:nvSpPr>
          <p:cNvPr id="233489" name="AutoShape 17"/>
          <p:cNvSpPr>
            <a:spLocks noChangeArrowheads="1"/>
          </p:cNvSpPr>
          <p:nvPr/>
        </p:nvSpPr>
        <p:spPr bwMode="auto">
          <a:xfrm>
            <a:off x="7667625" y="1773238"/>
            <a:ext cx="1201738" cy="609600"/>
          </a:xfrm>
          <a:prstGeom prst="leftArrowCallout">
            <a:avLst>
              <a:gd name="adj1" fmla="val 25000"/>
              <a:gd name="adj2" fmla="val 25000"/>
              <a:gd name="adj3" fmla="val 32856"/>
              <a:gd name="adj4" fmla="val 66667"/>
            </a:avLst>
          </a:prstGeom>
          <a:solidFill>
            <a:srgbClr val="FF660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AFD00"/>
                </a:solidFill>
                <a:cs typeface="B Kamran Outline" pitchFamily="2" charset="-78"/>
              </a:rPr>
              <a:t>آمار علم</a:t>
            </a:r>
            <a:r>
              <a:rPr lang="fa-IR">
                <a:solidFill>
                  <a:srgbClr val="FFFFFF"/>
                </a:solidFill>
                <a:cs typeface="Arial" pitchFamily="34" charset="0"/>
              </a:rPr>
              <a:t> </a:t>
            </a:r>
            <a:endParaRPr lang="en-US">
              <a:solidFill>
                <a:srgbClr val="FFFFFF"/>
              </a:solidFill>
              <a:cs typeface="Arial" pitchFamily="34" charset="0"/>
            </a:endParaRPr>
          </a:p>
        </p:txBody>
      </p:sp>
      <p:sp>
        <p:nvSpPr>
          <p:cNvPr id="233490" name="Rectangle 18"/>
          <p:cNvSpPr>
            <a:spLocks noChangeArrowheads="1"/>
          </p:cNvSpPr>
          <p:nvPr/>
        </p:nvSpPr>
        <p:spPr bwMode="auto">
          <a:xfrm>
            <a:off x="250825" y="1196975"/>
            <a:ext cx="7129463" cy="2879725"/>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33491" name="Rectangle 19"/>
          <p:cNvSpPr>
            <a:spLocks noChangeArrowheads="1"/>
          </p:cNvSpPr>
          <p:nvPr/>
        </p:nvSpPr>
        <p:spPr bwMode="auto">
          <a:xfrm>
            <a:off x="395288" y="4149725"/>
            <a:ext cx="7272337" cy="2519363"/>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Tree>
    <p:extLst>
      <p:ext uri="{BB962C8B-B14F-4D97-AF65-F5344CB8AC3E}">
        <p14:creationId xmlns:p14="http://schemas.microsoft.com/office/powerpoint/2010/main" val="334536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3488"/>
                                        </p:tgtEl>
                                        <p:attrNameLst>
                                          <p:attrName>style.visibility</p:attrName>
                                        </p:attrNameLst>
                                      </p:cBhvr>
                                      <p:to>
                                        <p:strVal val="visible"/>
                                      </p:to>
                                    </p:set>
                                    <p:animEffect transition="in" filter="diamond(in)">
                                      <p:cBhvr>
                                        <p:cTn id="7" dur="2000"/>
                                        <p:tgtEl>
                                          <p:spTgt spid="2334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233489"/>
                                        </p:tgtEl>
                                        <p:attrNameLst>
                                          <p:attrName>style.visibility</p:attrName>
                                        </p:attrNameLst>
                                      </p:cBhvr>
                                      <p:to>
                                        <p:strVal val="visible"/>
                                      </p:to>
                                    </p:set>
                                    <p:animEffect transition="in" filter="checkerboard(across)">
                                      <p:cBhvr>
                                        <p:cTn id="12" dur="500"/>
                                        <p:tgtEl>
                                          <p:spTgt spid="233489"/>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33490"/>
                                        </p:tgtEl>
                                        <p:attrNameLst>
                                          <p:attrName>style.visibility</p:attrName>
                                        </p:attrNameLst>
                                      </p:cBhvr>
                                      <p:to>
                                        <p:strVal val="visible"/>
                                      </p:to>
                                    </p:set>
                                    <p:animEffect transition="in" filter="fade">
                                      <p:cBhvr>
                                        <p:cTn id="17" dur="2000"/>
                                        <p:tgtEl>
                                          <p:spTgt spid="23349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233477"/>
                                        </p:tgtEl>
                                        <p:attrNameLst>
                                          <p:attrName>style.visibility</p:attrName>
                                        </p:attrNameLst>
                                      </p:cBhvr>
                                      <p:to>
                                        <p:strVal val="visible"/>
                                      </p:to>
                                    </p:set>
                                    <p:animEffect transition="in" filter="diamond(in)">
                                      <p:cBhvr>
                                        <p:cTn id="22" dur="2000"/>
                                        <p:tgtEl>
                                          <p:spTgt spid="233477"/>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233478"/>
                                        </p:tgtEl>
                                        <p:attrNameLst>
                                          <p:attrName>style.visibility</p:attrName>
                                        </p:attrNameLst>
                                      </p:cBhvr>
                                      <p:to>
                                        <p:strVal val="visible"/>
                                      </p:to>
                                    </p:set>
                                    <p:anim calcmode="lin" valueType="num">
                                      <p:cBhvr>
                                        <p:cTn id="27" dur="500" fill="hold"/>
                                        <p:tgtEl>
                                          <p:spTgt spid="233478"/>
                                        </p:tgtEl>
                                        <p:attrNameLst>
                                          <p:attrName>ppt_w</p:attrName>
                                        </p:attrNameLst>
                                      </p:cBhvr>
                                      <p:tavLst>
                                        <p:tav tm="0">
                                          <p:val>
                                            <p:fltVal val="0"/>
                                          </p:val>
                                        </p:tav>
                                        <p:tav tm="100000">
                                          <p:val>
                                            <p:strVal val="#ppt_w"/>
                                          </p:val>
                                        </p:tav>
                                      </p:tavLst>
                                    </p:anim>
                                    <p:anim calcmode="lin" valueType="num">
                                      <p:cBhvr>
                                        <p:cTn id="28" dur="500" fill="hold"/>
                                        <p:tgtEl>
                                          <p:spTgt spid="233478"/>
                                        </p:tgtEl>
                                        <p:attrNameLst>
                                          <p:attrName>ppt_h</p:attrName>
                                        </p:attrNameLst>
                                      </p:cBhvr>
                                      <p:tavLst>
                                        <p:tav tm="0">
                                          <p:val>
                                            <p:fltVal val="0"/>
                                          </p:val>
                                        </p:tav>
                                        <p:tav tm="100000">
                                          <p:val>
                                            <p:strVal val="#ppt_h"/>
                                          </p:val>
                                        </p:tav>
                                      </p:tavLst>
                                    </p:anim>
                                    <p:animEffect transition="in" filter="fade">
                                      <p:cBhvr>
                                        <p:cTn id="29" dur="500"/>
                                        <p:tgtEl>
                                          <p:spTgt spid="233478"/>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233479"/>
                                        </p:tgtEl>
                                        <p:attrNameLst>
                                          <p:attrName>style.visibility</p:attrName>
                                        </p:attrNameLst>
                                      </p:cBhvr>
                                      <p:to>
                                        <p:strVal val="visible"/>
                                      </p:to>
                                    </p:set>
                                    <p:animEffect transition="in" filter="fade">
                                      <p:cBhvr>
                                        <p:cTn id="34" dur="2000"/>
                                        <p:tgtEl>
                                          <p:spTgt spid="233479"/>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55" presetClass="entr" presetSubtype="0" fill="hold" grpId="0" nodeType="clickEffect">
                                  <p:stCondLst>
                                    <p:cond delay="0"/>
                                  </p:stCondLst>
                                  <p:childTnLst>
                                    <p:set>
                                      <p:cBhvr>
                                        <p:cTn id="38" dur="1" fill="hold">
                                          <p:stCondLst>
                                            <p:cond delay="0"/>
                                          </p:stCondLst>
                                        </p:cTn>
                                        <p:tgtEl>
                                          <p:spTgt spid="233480"/>
                                        </p:tgtEl>
                                        <p:attrNameLst>
                                          <p:attrName>style.visibility</p:attrName>
                                        </p:attrNameLst>
                                      </p:cBhvr>
                                      <p:to>
                                        <p:strVal val="visible"/>
                                      </p:to>
                                    </p:set>
                                    <p:anim calcmode="lin" valueType="num">
                                      <p:cBhvr>
                                        <p:cTn id="39" dur="1000" fill="hold"/>
                                        <p:tgtEl>
                                          <p:spTgt spid="233480"/>
                                        </p:tgtEl>
                                        <p:attrNameLst>
                                          <p:attrName>ppt_w</p:attrName>
                                        </p:attrNameLst>
                                      </p:cBhvr>
                                      <p:tavLst>
                                        <p:tav tm="0">
                                          <p:val>
                                            <p:strVal val="#ppt_w*0.70"/>
                                          </p:val>
                                        </p:tav>
                                        <p:tav tm="100000">
                                          <p:val>
                                            <p:strVal val="#ppt_w"/>
                                          </p:val>
                                        </p:tav>
                                      </p:tavLst>
                                    </p:anim>
                                    <p:anim calcmode="lin" valueType="num">
                                      <p:cBhvr>
                                        <p:cTn id="40" dur="1000" fill="hold"/>
                                        <p:tgtEl>
                                          <p:spTgt spid="233480"/>
                                        </p:tgtEl>
                                        <p:attrNameLst>
                                          <p:attrName>ppt_h</p:attrName>
                                        </p:attrNameLst>
                                      </p:cBhvr>
                                      <p:tavLst>
                                        <p:tav tm="0">
                                          <p:val>
                                            <p:strVal val="#ppt_h"/>
                                          </p:val>
                                        </p:tav>
                                        <p:tav tm="100000">
                                          <p:val>
                                            <p:strVal val="#ppt_h"/>
                                          </p:val>
                                        </p:tav>
                                      </p:tavLst>
                                    </p:anim>
                                    <p:animEffect transition="in" filter="fade">
                                      <p:cBhvr>
                                        <p:cTn id="41" dur="1000"/>
                                        <p:tgtEl>
                                          <p:spTgt spid="233480"/>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4" presetClass="entr" presetSubtype="16" fill="hold" grpId="0" nodeType="clickEffect">
                                  <p:stCondLst>
                                    <p:cond delay="0"/>
                                  </p:stCondLst>
                                  <p:childTnLst>
                                    <p:set>
                                      <p:cBhvr>
                                        <p:cTn id="45" dur="1" fill="hold">
                                          <p:stCondLst>
                                            <p:cond delay="0"/>
                                          </p:stCondLst>
                                        </p:cTn>
                                        <p:tgtEl>
                                          <p:spTgt spid="233481"/>
                                        </p:tgtEl>
                                        <p:attrNameLst>
                                          <p:attrName>style.visibility</p:attrName>
                                        </p:attrNameLst>
                                      </p:cBhvr>
                                      <p:to>
                                        <p:strVal val="visible"/>
                                      </p:to>
                                    </p:set>
                                    <p:animEffect transition="in" filter="box(in)">
                                      <p:cBhvr>
                                        <p:cTn id="46" dur="500"/>
                                        <p:tgtEl>
                                          <p:spTgt spid="233481"/>
                                        </p:tgtEl>
                                      </p:cBhvr>
                                    </p:animEffect>
                                  </p:childTnLst>
                                </p:cTn>
                              </p:par>
                            </p:childTnLst>
                          </p:cTn>
                        </p:par>
                      </p:childTnLst>
                    </p:cTn>
                  </p:par>
                  <p:par>
                    <p:cTn id="47" fill="hold" nodeType="clickPar">
                      <p:stCondLst>
                        <p:cond delay="indefinite"/>
                      </p:stCondLst>
                      <p:childTnLst>
                        <p:par>
                          <p:cTn id="48" fill="hold" nodeType="withGroup">
                            <p:stCondLst>
                              <p:cond delay="0"/>
                            </p:stCondLst>
                            <p:childTnLst>
                              <p:par>
                                <p:cTn id="49" presetID="4" presetClass="entr" presetSubtype="16" fill="hold" grpId="0" nodeType="clickEffect">
                                  <p:stCondLst>
                                    <p:cond delay="0"/>
                                  </p:stCondLst>
                                  <p:childTnLst>
                                    <p:set>
                                      <p:cBhvr>
                                        <p:cTn id="50" dur="1" fill="hold">
                                          <p:stCondLst>
                                            <p:cond delay="0"/>
                                          </p:stCondLst>
                                        </p:cTn>
                                        <p:tgtEl>
                                          <p:spTgt spid="233482"/>
                                        </p:tgtEl>
                                        <p:attrNameLst>
                                          <p:attrName>style.visibility</p:attrName>
                                        </p:attrNameLst>
                                      </p:cBhvr>
                                      <p:to>
                                        <p:strVal val="visible"/>
                                      </p:to>
                                    </p:set>
                                    <p:animEffect transition="in" filter="box(in)">
                                      <p:cBhvr>
                                        <p:cTn id="51" dur="500"/>
                                        <p:tgtEl>
                                          <p:spTgt spid="233482"/>
                                        </p:tgtEl>
                                      </p:cBhvr>
                                    </p:animEffect>
                                  </p:childTnLst>
                                </p:cTn>
                              </p:par>
                            </p:childTnLst>
                          </p:cTn>
                        </p:par>
                      </p:childTnLst>
                    </p:cTn>
                  </p:par>
                  <p:par>
                    <p:cTn id="52" fill="hold" nodeType="clickPar">
                      <p:stCondLst>
                        <p:cond delay="indefinite"/>
                      </p:stCondLst>
                      <p:childTnLst>
                        <p:par>
                          <p:cTn id="53" fill="hold" nodeType="withGroup">
                            <p:stCondLst>
                              <p:cond delay="0"/>
                            </p:stCondLst>
                            <p:childTnLst>
                              <p:par>
                                <p:cTn id="54" presetID="10" presetClass="entr" presetSubtype="0" fill="hold" grpId="0" nodeType="clickEffect">
                                  <p:stCondLst>
                                    <p:cond delay="0"/>
                                  </p:stCondLst>
                                  <p:childTnLst>
                                    <p:set>
                                      <p:cBhvr>
                                        <p:cTn id="55" dur="1" fill="hold">
                                          <p:stCondLst>
                                            <p:cond delay="0"/>
                                          </p:stCondLst>
                                        </p:cTn>
                                        <p:tgtEl>
                                          <p:spTgt spid="233491"/>
                                        </p:tgtEl>
                                        <p:attrNameLst>
                                          <p:attrName>style.visibility</p:attrName>
                                        </p:attrNameLst>
                                      </p:cBhvr>
                                      <p:to>
                                        <p:strVal val="visible"/>
                                      </p:to>
                                    </p:set>
                                    <p:animEffect transition="in" filter="fade">
                                      <p:cBhvr>
                                        <p:cTn id="56" dur="2000"/>
                                        <p:tgtEl>
                                          <p:spTgt spid="233491"/>
                                        </p:tgtEl>
                                      </p:cBhvr>
                                    </p:animEffect>
                                  </p:childTnLst>
                                </p:cTn>
                              </p:par>
                            </p:childTnLst>
                          </p:cTn>
                        </p:par>
                      </p:childTnLst>
                    </p:cTn>
                  </p:par>
                  <p:par>
                    <p:cTn id="57" fill="hold" nodeType="clickPar">
                      <p:stCondLst>
                        <p:cond delay="indefinite"/>
                      </p:stCondLst>
                      <p:childTnLst>
                        <p:par>
                          <p:cTn id="58" fill="hold" nodeType="withGroup">
                            <p:stCondLst>
                              <p:cond delay="0"/>
                            </p:stCondLst>
                            <p:childTnLst>
                              <p:par>
                                <p:cTn id="59" presetID="55" presetClass="entr" presetSubtype="0" fill="hold" grpId="0" nodeType="clickEffect">
                                  <p:stCondLst>
                                    <p:cond delay="0"/>
                                  </p:stCondLst>
                                  <p:childTnLst>
                                    <p:set>
                                      <p:cBhvr>
                                        <p:cTn id="60" dur="1" fill="hold">
                                          <p:stCondLst>
                                            <p:cond delay="0"/>
                                          </p:stCondLst>
                                        </p:cTn>
                                        <p:tgtEl>
                                          <p:spTgt spid="233483"/>
                                        </p:tgtEl>
                                        <p:attrNameLst>
                                          <p:attrName>style.visibility</p:attrName>
                                        </p:attrNameLst>
                                      </p:cBhvr>
                                      <p:to>
                                        <p:strVal val="visible"/>
                                      </p:to>
                                    </p:set>
                                    <p:anim calcmode="lin" valueType="num">
                                      <p:cBhvr>
                                        <p:cTn id="61" dur="1000" fill="hold"/>
                                        <p:tgtEl>
                                          <p:spTgt spid="233483"/>
                                        </p:tgtEl>
                                        <p:attrNameLst>
                                          <p:attrName>ppt_w</p:attrName>
                                        </p:attrNameLst>
                                      </p:cBhvr>
                                      <p:tavLst>
                                        <p:tav tm="0">
                                          <p:val>
                                            <p:strVal val="#ppt_w*0.70"/>
                                          </p:val>
                                        </p:tav>
                                        <p:tav tm="100000">
                                          <p:val>
                                            <p:strVal val="#ppt_w"/>
                                          </p:val>
                                        </p:tav>
                                      </p:tavLst>
                                    </p:anim>
                                    <p:anim calcmode="lin" valueType="num">
                                      <p:cBhvr>
                                        <p:cTn id="62" dur="1000" fill="hold"/>
                                        <p:tgtEl>
                                          <p:spTgt spid="233483"/>
                                        </p:tgtEl>
                                        <p:attrNameLst>
                                          <p:attrName>ppt_h</p:attrName>
                                        </p:attrNameLst>
                                      </p:cBhvr>
                                      <p:tavLst>
                                        <p:tav tm="0">
                                          <p:val>
                                            <p:strVal val="#ppt_h"/>
                                          </p:val>
                                        </p:tav>
                                        <p:tav tm="100000">
                                          <p:val>
                                            <p:strVal val="#ppt_h"/>
                                          </p:val>
                                        </p:tav>
                                      </p:tavLst>
                                    </p:anim>
                                    <p:animEffect transition="in" filter="fade">
                                      <p:cBhvr>
                                        <p:cTn id="63" dur="1000"/>
                                        <p:tgtEl>
                                          <p:spTgt spid="233483"/>
                                        </p:tgtEl>
                                      </p:cBhvr>
                                    </p:animEffect>
                                  </p:childTnLst>
                                </p:cTn>
                              </p:par>
                            </p:childTnLst>
                          </p:cTn>
                        </p:par>
                      </p:childTnLst>
                    </p:cTn>
                  </p:par>
                  <p:par>
                    <p:cTn id="64" fill="hold" nodeType="clickPar">
                      <p:stCondLst>
                        <p:cond delay="indefinite"/>
                      </p:stCondLst>
                      <p:childTnLst>
                        <p:par>
                          <p:cTn id="65" fill="hold" nodeType="withGroup">
                            <p:stCondLst>
                              <p:cond delay="0"/>
                            </p:stCondLst>
                            <p:childTnLst>
                              <p:par>
                                <p:cTn id="66" presetID="53" presetClass="entr" presetSubtype="0" fill="hold" grpId="0" nodeType="clickEffect">
                                  <p:stCondLst>
                                    <p:cond delay="0"/>
                                  </p:stCondLst>
                                  <p:childTnLst>
                                    <p:set>
                                      <p:cBhvr>
                                        <p:cTn id="67" dur="1" fill="hold">
                                          <p:stCondLst>
                                            <p:cond delay="0"/>
                                          </p:stCondLst>
                                        </p:cTn>
                                        <p:tgtEl>
                                          <p:spTgt spid="233484"/>
                                        </p:tgtEl>
                                        <p:attrNameLst>
                                          <p:attrName>style.visibility</p:attrName>
                                        </p:attrNameLst>
                                      </p:cBhvr>
                                      <p:to>
                                        <p:strVal val="visible"/>
                                      </p:to>
                                    </p:set>
                                    <p:anim calcmode="lin" valueType="num">
                                      <p:cBhvr>
                                        <p:cTn id="68" dur="500" fill="hold"/>
                                        <p:tgtEl>
                                          <p:spTgt spid="233484"/>
                                        </p:tgtEl>
                                        <p:attrNameLst>
                                          <p:attrName>ppt_w</p:attrName>
                                        </p:attrNameLst>
                                      </p:cBhvr>
                                      <p:tavLst>
                                        <p:tav tm="0">
                                          <p:val>
                                            <p:fltVal val="0"/>
                                          </p:val>
                                        </p:tav>
                                        <p:tav tm="100000">
                                          <p:val>
                                            <p:strVal val="#ppt_w"/>
                                          </p:val>
                                        </p:tav>
                                      </p:tavLst>
                                    </p:anim>
                                    <p:anim calcmode="lin" valueType="num">
                                      <p:cBhvr>
                                        <p:cTn id="69" dur="500" fill="hold"/>
                                        <p:tgtEl>
                                          <p:spTgt spid="233484"/>
                                        </p:tgtEl>
                                        <p:attrNameLst>
                                          <p:attrName>ppt_h</p:attrName>
                                        </p:attrNameLst>
                                      </p:cBhvr>
                                      <p:tavLst>
                                        <p:tav tm="0">
                                          <p:val>
                                            <p:fltVal val="0"/>
                                          </p:val>
                                        </p:tav>
                                        <p:tav tm="100000">
                                          <p:val>
                                            <p:strVal val="#ppt_h"/>
                                          </p:val>
                                        </p:tav>
                                      </p:tavLst>
                                    </p:anim>
                                    <p:animEffect transition="in" filter="fade">
                                      <p:cBhvr>
                                        <p:cTn id="70" dur="500"/>
                                        <p:tgtEl>
                                          <p:spTgt spid="233484"/>
                                        </p:tgtEl>
                                      </p:cBhvr>
                                    </p:animEffect>
                                  </p:childTnLst>
                                </p:cTn>
                              </p:par>
                            </p:childTnLst>
                          </p:cTn>
                        </p:par>
                      </p:childTnLst>
                    </p:cTn>
                  </p:par>
                  <p:par>
                    <p:cTn id="71" fill="hold" nodeType="clickPar">
                      <p:stCondLst>
                        <p:cond delay="indefinite"/>
                      </p:stCondLst>
                      <p:childTnLst>
                        <p:par>
                          <p:cTn id="72" fill="hold" nodeType="withGroup">
                            <p:stCondLst>
                              <p:cond delay="0"/>
                            </p:stCondLst>
                            <p:childTnLst>
                              <p:par>
                                <p:cTn id="73" presetID="7" presetClass="entr" presetSubtype="4" fill="hold" grpId="0" nodeType="clickEffect">
                                  <p:stCondLst>
                                    <p:cond delay="0"/>
                                  </p:stCondLst>
                                  <p:childTnLst>
                                    <p:set>
                                      <p:cBhvr>
                                        <p:cTn id="74" dur="1" fill="hold">
                                          <p:stCondLst>
                                            <p:cond delay="0"/>
                                          </p:stCondLst>
                                        </p:cTn>
                                        <p:tgtEl>
                                          <p:spTgt spid="233485"/>
                                        </p:tgtEl>
                                        <p:attrNameLst>
                                          <p:attrName>style.visibility</p:attrName>
                                        </p:attrNameLst>
                                      </p:cBhvr>
                                      <p:to>
                                        <p:strVal val="visible"/>
                                      </p:to>
                                    </p:set>
                                    <p:anim calcmode="lin" valueType="num">
                                      <p:cBhvr additive="base">
                                        <p:cTn id="75" dur="5000" fill="hold"/>
                                        <p:tgtEl>
                                          <p:spTgt spid="233485"/>
                                        </p:tgtEl>
                                        <p:attrNameLst>
                                          <p:attrName>ppt_x</p:attrName>
                                        </p:attrNameLst>
                                      </p:cBhvr>
                                      <p:tavLst>
                                        <p:tav tm="0">
                                          <p:val>
                                            <p:strVal val="#ppt_x"/>
                                          </p:val>
                                        </p:tav>
                                        <p:tav tm="100000">
                                          <p:val>
                                            <p:strVal val="#ppt_x"/>
                                          </p:val>
                                        </p:tav>
                                      </p:tavLst>
                                    </p:anim>
                                    <p:anim calcmode="lin" valueType="num">
                                      <p:cBhvr additive="base">
                                        <p:cTn id="76" dur="5000" fill="hold"/>
                                        <p:tgtEl>
                                          <p:spTgt spid="233485"/>
                                        </p:tgtEl>
                                        <p:attrNameLst>
                                          <p:attrName>ppt_y</p:attrName>
                                        </p:attrNameLst>
                                      </p:cBhvr>
                                      <p:tavLst>
                                        <p:tav tm="0">
                                          <p:val>
                                            <p:strVal val="1+#ppt_h/2"/>
                                          </p:val>
                                        </p:tav>
                                        <p:tav tm="100000">
                                          <p:val>
                                            <p:strVal val="#ppt_y"/>
                                          </p:val>
                                        </p:tav>
                                      </p:tavLst>
                                    </p:anim>
                                  </p:childTnLst>
                                </p:cTn>
                              </p:par>
                            </p:childTnLst>
                          </p:cTn>
                        </p:par>
                      </p:childTnLst>
                    </p:cTn>
                  </p:par>
                  <p:par>
                    <p:cTn id="77" fill="hold" nodeType="clickPar">
                      <p:stCondLst>
                        <p:cond delay="indefinite"/>
                      </p:stCondLst>
                      <p:childTnLst>
                        <p:par>
                          <p:cTn id="78" fill="hold" nodeType="withGroup">
                            <p:stCondLst>
                              <p:cond delay="0"/>
                            </p:stCondLst>
                            <p:childTnLst>
                              <p:par>
                                <p:cTn id="79" presetID="2" presetClass="entr" presetSubtype="4" fill="hold" grpId="0" nodeType="clickEffect">
                                  <p:stCondLst>
                                    <p:cond delay="0"/>
                                  </p:stCondLst>
                                  <p:childTnLst>
                                    <p:set>
                                      <p:cBhvr>
                                        <p:cTn id="80" dur="1" fill="hold">
                                          <p:stCondLst>
                                            <p:cond delay="0"/>
                                          </p:stCondLst>
                                        </p:cTn>
                                        <p:tgtEl>
                                          <p:spTgt spid="233487"/>
                                        </p:tgtEl>
                                        <p:attrNameLst>
                                          <p:attrName>style.visibility</p:attrName>
                                        </p:attrNameLst>
                                      </p:cBhvr>
                                      <p:to>
                                        <p:strVal val="visible"/>
                                      </p:to>
                                    </p:set>
                                    <p:anim calcmode="lin" valueType="num">
                                      <p:cBhvr additive="base">
                                        <p:cTn id="81" dur="500" fill="hold"/>
                                        <p:tgtEl>
                                          <p:spTgt spid="233487"/>
                                        </p:tgtEl>
                                        <p:attrNameLst>
                                          <p:attrName>ppt_x</p:attrName>
                                        </p:attrNameLst>
                                      </p:cBhvr>
                                      <p:tavLst>
                                        <p:tav tm="0">
                                          <p:val>
                                            <p:strVal val="#ppt_x"/>
                                          </p:val>
                                        </p:tav>
                                        <p:tav tm="100000">
                                          <p:val>
                                            <p:strVal val="#ppt_x"/>
                                          </p:val>
                                        </p:tav>
                                      </p:tavLst>
                                    </p:anim>
                                    <p:anim calcmode="lin" valueType="num">
                                      <p:cBhvr additive="base">
                                        <p:cTn id="82" dur="500" fill="hold"/>
                                        <p:tgtEl>
                                          <p:spTgt spid="233487"/>
                                        </p:tgtEl>
                                        <p:attrNameLst>
                                          <p:attrName>ppt_y</p:attrName>
                                        </p:attrNameLst>
                                      </p:cBhvr>
                                      <p:tavLst>
                                        <p:tav tm="0">
                                          <p:val>
                                            <p:strVal val="1+#ppt_h/2"/>
                                          </p:val>
                                        </p:tav>
                                        <p:tav tm="100000">
                                          <p:val>
                                            <p:strVal val="#ppt_y"/>
                                          </p:val>
                                        </p:tav>
                                      </p:tavLst>
                                    </p:anim>
                                  </p:childTnLst>
                                </p:cTn>
                              </p:par>
                            </p:childTnLst>
                          </p:cTn>
                        </p:par>
                      </p:childTnLst>
                    </p:cTn>
                  </p:par>
                  <p:par>
                    <p:cTn id="83" fill="hold" nodeType="clickPar">
                      <p:stCondLst>
                        <p:cond delay="indefinite"/>
                      </p:stCondLst>
                      <p:childTnLst>
                        <p:par>
                          <p:cTn id="84" fill="hold" nodeType="withGroup">
                            <p:stCondLst>
                              <p:cond delay="0"/>
                            </p:stCondLst>
                            <p:childTnLst>
                              <p:par>
                                <p:cTn id="85" presetID="53" presetClass="entr" presetSubtype="0" fill="hold" grpId="0" nodeType="clickEffect">
                                  <p:stCondLst>
                                    <p:cond delay="0"/>
                                  </p:stCondLst>
                                  <p:childTnLst>
                                    <p:set>
                                      <p:cBhvr>
                                        <p:cTn id="86" dur="1" fill="hold">
                                          <p:stCondLst>
                                            <p:cond delay="0"/>
                                          </p:stCondLst>
                                        </p:cTn>
                                        <p:tgtEl>
                                          <p:spTgt spid="233486"/>
                                        </p:tgtEl>
                                        <p:attrNameLst>
                                          <p:attrName>style.visibility</p:attrName>
                                        </p:attrNameLst>
                                      </p:cBhvr>
                                      <p:to>
                                        <p:strVal val="visible"/>
                                      </p:to>
                                    </p:set>
                                    <p:anim calcmode="lin" valueType="num">
                                      <p:cBhvr>
                                        <p:cTn id="87" dur="500" fill="hold"/>
                                        <p:tgtEl>
                                          <p:spTgt spid="233486"/>
                                        </p:tgtEl>
                                        <p:attrNameLst>
                                          <p:attrName>ppt_w</p:attrName>
                                        </p:attrNameLst>
                                      </p:cBhvr>
                                      <p:tavLst>
                                        <p:tav tm="0">
                                          <p:val>
                                            <p:fltVal val="0"/>
                                          </p:val>
                                        </p:tav>
                                        <p:tav tm="100000">
                                          <p:val>
                                            <p:strVal val="#ppt_w"/>
                                          </p:val>
                                        </p:tav>
                                      </p:tavLst>
                                    </p:anim>
                                    <p:anim calcmode="lin" valueType="num">
                                      <p:cBhvr>
                                        <p:cTn id="88" dur="500" fill="hold"/>
                                        <p:tgtEl>
                                          <p:spTgt spid="233486"/>
                                        </p:tgtEl>
                                        <p:attrNameLst>
                                          <p:attrName>ppt_h</p:attrName>
                                        </p:attrNameLst>
                                      </p:cBhvr>
                                      <p:tavLst>
                                        <p:tav tm="0">
                                          <p:val>
                                            <p:fltVal val="0"/>
                                          </p:val>
                                        </p:tav>
                                        <p:tav tm="100000">
                                          <p:val>
                                            <p:strVal val="#ppt_h"/>
                                          </p:val>
                                        </p:tav>
                                      </p:tavLst>
                                    </p:anim>
                                    <p:animEffect transition="in" filter="fade">
                                      <p:cBhvr>
                                        <p:cTn id="89" dur="500"/>
                                        <p:tgtEl>
                                          <p:spTgt spid="23348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3477" grpId="0" animBg="1"/>
      <p:bldP spid="233478" grpId="0" animBg="1"/>
      <p:bldP spid="233479" grpId="0" animBg="1"/>
      <p:bldP spid="233480" grpId="0" animBg="1"/>
      <p:bldP spid="233481" grpId="0" animBg="1"/>
      <p:bldP spid="233482" grpId="0" animBg="1"/>
      <p:bldP spid="233483" grpId="0" animBg="1"/>
      <p:bldP spid="233484" grpId="0" animBg="1"/>
      <p:bldP spid="233485" grpId="0" animBg="1"/>
      <p:bldP spid="233486" grpId="0" animBg="1"/>
      <p:bldP spid="233487" grpId="0" animBg="1"/>
      <p:bldP spid="233488" grpId="0" animBg="1"/>
      <p:bldP spid="233489" grpId="0" animBg="1"/>
      <p:bldP spid="233490" grpId="0" animBg="1"/>
      <p:bldP spid="233491"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endParaRPr lang="fa-IR" smtClean="0"/>
          </a:p>
        </p:txBody>
      </p:sp>
      <p:sp>
        <p:nvSpPr>
          <p:cNvPr id="234500" name="AutoShape 4"/>
          <p:cNvSpPr>
            <a:spLocks noChangeArrowheads="1"/>
          </p:cNvSpPr>
          <p:nvPr/>
        </p:nvSpPr>
        <p:spPr bwMode="auto">
          <a:xfrm>
            <a:off x="1187450" y="260350"/>
            <a:ext cx="7200900" cy="892175"/>
          </a:xfrm>
          <a:prstGeom prst="roundRect">
            <a:avLst>
              <a:gd name="adj" fmla="val 16667"/>
            </a:avLst>
          </a:prstGeom>
          <a:solidFill>
            <a:srgbClr val="003366"/>
          </a:solidFill>
          <a:ln w="9525">
            <a:solidFill>
              <a:schemeClr val="tx1"/>
            </a:solidFill>
            <a:round/>
            <a:headEnd/>
            <a:tailEnd/>
          </a:ln>
        </p:spPr>
        <p:txBody>
          <a:bodyPr wrap="none" anchor="ctr"/>
          <a:lstStyle/>
          <a:p>
            <a:pPr algn="ctr" fontAlgn="base">
              <a:spcBef>
                <a:spcPct val="0"/>
              </a:spcBef>
              <a:spcAft>
                <a:spcPct val="0"/>
              </a:spcAft>
            </a:pPr>
            <a:r>
              <a:rPr lang="fa-IR" altLang="ko-KR" dirty="0">
                <a:solidFill>
                  <a:srgbClr val="FFFFFF"/>
                </a:solidFill>
                <a:latin typeface="Symbol" pitchFamily="18" charset="2"/>
                <a:cs typeface="B Titr" pitchFamily="2" charset="-78"/>
              </a:rPr>
              <a:t>لزوم استفاده از </a:t>
            </a:r>
            <a:r>
              <a:rPr lang="fa-IR" altLang="ko-KR" dirty="0" smtClean="0">
                <a:solidFill>
                  <a:srgbClr val="FFFFFF"/>
                </a:solidFill>
                <a:latin typeface="Symbol" pitchFamily="18" charset="2"/>
                <a:cs typeface="B Titr" pitchFamily="2" charset="-78"/>
              </a:rPr>
              <a:t>آمار</a:t>
            </a:r>
            <a:endParaRPr lang="en-US" dirty="0">
              <a:solidFill>
                <a:srgbClr val="FFFFFF"/>
              </a:solidFill>
              <a:latin typeface="Symbol" pitchFamily="18" charset="2"/>
              <a:cs typeface="Arial" pitchFamily="34" charset="0"/>
            </a:endParaRPr>
          </a:p>
        </p:txBody>
      </p:sp>
      <p:sp>
        <p:nvSpPr>
          <p:cNvPr id="234504" name="AutoShape 8"/>
          <p:cNvSpPr>
            <a:spLocks noChangeArrowheads="1"/>
          </p:cNvSpPr>
          <p:nvPr/>
        </p:nvSpPr>
        <p:spPr bwMode="auto">
          <a:xfrm>
            <a:off x="6588125" y="1628775"/>
            <a:ext cx="1906588" cy="3095625"/>
          </a:xfrm>
          <a:prstGeom prst="upArrowCallout">
            <a:avLst>
              <a:gd name="adj1" fmla="val 25000"/>
              <a:gd name="adj2" fmla="val 25000"/>
              <a:gd name="adj3" fmla="val 27061"/>
              <a:gd name="adj4" fmla="val 66667"/>
            </a:avLst>
          </a:prstGeom>
          <a:solidFill>
            <a:srgbClr val="FF6600"/>
          </a:solidFill>
          <a:ln w="12700">
            <a:solidFill>
              <a:schemeClr val="tx1"/>
            </a:solidFill>
            <a:miter lim="800000"/>
            <a:headEnd/>
            <a:tailEnd/>
          </a:ln>
        </p:spPr>
        <p:txBody>
          <a:bodyPr wrap="none" anchor="ctr"/>
          <a:lstStyle/>
          <a:p>
            <a:pPr algn="ctr" rtl="0" eaLnBrk="0" fontAlgn="base" hangingPunct="0">
              <a:spcBef>
                <a:spcPct val="0"/>
              </a:spcBef>
              <a:spcAft>
                <a:spcPct val="0"/>
              </a:spcAft>
            </a:pPr>
            <a:r>
              <a:rPr lang="fa-IR">
                <a:solidFill>
                  <a:srgbClr val="FFFF66"/>
                </a:solidFill>
                <a:latin typeface="Symbol" pitchFamily="18" charset="2"/>
                <a:cs typeface="B Titr" pitchFamily="2" charset="-78"/>
              </a:rPr>
              <a:t>قابل استفاده کردن</a:t>
            </a:r>
          </a:p>
          <a:p>
            <a:pPr algn="ctr" rtl="0" eaLnBrk="0" fontAlgn="base" hangingPunct="0">
              <a:spcBef>
                <a:spcPct val="0"/>
              </a:spcBef>
              <a:spcAft>
                <a:spcPct val="0"/>
              </a:spcAft>
            </a:pPr>
            <a:r>
              <a:rPr lang="fa-IR">
                <a:solidFill>
                  <a:srgbClr val="FFFF66"/>
                </a:solidFill>
                <a:latin typeface="Symbol" pitchFamily="18" charset="2"/>
                <a:cs typeface="B Titr" pitchFamily="2" charset="-78"/>
              </a:rPr>
              <a:t> داده های </a:t>
            </a:r>
          </a:p>
          <a:p>
            <a:pPr algn="ctr" rtl="0" eaLnBrk="0" fontAlgn="base" hangingPunct="0">
              <a:spcBef>
                <a:spcPct val="0"/>
              </a:spcBef>
              <a:spcAft>
                <a:spcPct val="0"/>
              </a:spcAft>
            </a:pPr>
            <a:r>
              <a:rPr lang="fa-IR">
                <a:solidFill>
                  <a:srgbClr val="FFFF66"/>
                </a:solidFill>
                <a:latin typeface="Symbol" pitchFamily="18" charset="2"/>
                <a:cs typeface="B Titr" pitchFamily="2" charset="-78"/>
              </a:rPr>
              <a:t>جمع آوری شده</a:t>
            </a:r>
          </a:p>
          <a:p>
            <a:pPr algn="ctr" rtl="0" eaLnBrk="0" fontAlgn="base" hangingPunct="0">
              <a:spcBef>
                <a:spcPct val="0"/>
              </a:spcBef>
              <a:spcAft>
                <a:spcPct val="0"/>
              </a:spcAft>
            </a:pPr>
            <a:r>
              <a:rPr lang="fa-IR">
                <a:solidFill>
                  <a:srgbClr val="FFFF66"/>
                </a:solidFill>
                <a:latin typeface="Symbol" pitchFamily="18" charset="2"/>
                <a:cs typeface="B Titr" pitchFamily="2" charset="-78"/>
              </a:rPr>
              <a:t> با توصیف داده ها</a:t>
            </a:r>
            <a:endParaRPr lang="en-US">
              <a:solidFill>
                <a:srgbClr val="FFFF66"/>
              </a:solidFill>
              <a:latin typeface="Symbol" pitchFamily="18" charset="2"/>
              <a:cs typeface="B Titr" pitchFamily="2" charset="-78"/>
            </a:endParaRPr>
          </a:p>
        </p:txBody>
      </p:sp>
      <p:sp>
        <p:nvSpPr>
          <p:cNvPr id="234505" name="AutoShape 9"/>
          <p:cNvSpPr>
            <a:spLocks noChangeArrowheads="1"/>
          </p:cNvSpPr>
          <p:nvPr/>
        </p:nvSpPr>
        <p:spPr bwMode="auto">
          <a:xfrm>
            <a:off x="3708400" y="1628775"/>
            <a:ext cx="2016125" cy="2952750"/>
          </a:xfrm>
          <a:prstGeom prst="upArrowCallout">
            <a:avLst>
              <a:gd name="adj1" fmla="val 25000"/>
              <a:gd name="adj2" fmla="val 25000"/>
              <a:gd name="adj3" fmla="val 24409"/>
              <a:gd name="adj4" fmla="val 66667"/>
            </a:avLst>
          </a:prstGeom>
          <a:solidFill>
            <a:srgbClr val="FF6600"/>
          </a:solidFill>
          <a:ln w="12700">
            <a:solidFill>
              <a:schemeClr val="tx1"/>
            </a:solidFill>
            <a:miter lim="800000"/>
            <a:headEnd/>
            <a:tailEnd/>
          </a:ln>
        </p:spPr>
        <p:txBody>
          <a:bodyPr wrap="none" anchor="ctr"/>
          <a:lstStyle/>
          <a:p>
            <a:pPr algn="ctr" rtl="0" eaLnBrk="0" fontAlgn="base" hangingPunct="0">
              <a:spcBef>
                <a:spcPct val="0"/>
              </a:spcBef>
              <a:spcAft>
                <a:spcPct val="0"/>
              </a:spcAft>
            </a:pPr>
            <a:r>
              <a:rPr lang="fa-IR">
                <a:solidFill>
                  <a:srgbClr val="FFFF66"/>
                </a:solidFill>
                <a:latin typeface="Symbol" pitchFamily="18" charset="2"/>
                <a:cs typeface="B Titr" pitchFamily="2" charset="-78"/>
              </a:rPr>
              <a:t>پاسخ </a:t>
            </a:r>
          </a:p>
          <a:p>
            <a:pPr algn="ctr" rtl="0" eaLnBrk="0" fontAlgn="base" hangingPunct="0">
              <a:spcBef>
                <a:spcPct val="0"/>
              </a:spcBef>
              <a:spcAft>
                <a:spcPct val="0"/>
              </a:spcAft>
            </a:pPr>
            <a:r>
              <a:rPr lang="fa-IR">
                <a:solidFill>
                  <a:srgbClr val="FFFF66"/>
                </a:solidFill>
                <a:latin typeface="Symbol" pitchFamily="18" charset="2"/>
                <a:cs typeface="B Titr" pitchFamily="2" charset="-78"/>
              </a:rPr>
              <a:t>به بررسی  </a:t>
            </a:r>
          </a:p>
          <a:p>
            <a:pPr algn="ctr" rtl="0" eaLnBrk="0" fontAlgn="base" hangingPunct="0">
              <a:spcBef>
                <a:spcPct val="0"/>
              </a:spcBef>
              <a:spcAft>
                <a:spcPct val="0"/>
              </a:spcAft>
            </a:pPr>
            <a:r>
              <a:rPr lang="fa-IR">
                <a:solidFill>
                  <a:srgbClr val="FFFF66"/>
                </a:solidFill>
                <a:latin typeface="Symbol" pitchFamily="18" charset="2"/>
                <a:cs typeface="B Titr" pitchFamily="2" charset="-78"/>
              </a:rPr>
              <a:t>سئوالات</a:t>
            </a:r>
            <a:r>
              <a:rPr lang="fa-IR">
                <a:solidFill>
                  <a:srgbClr val="FFFF66"/>
                </a:solidFill>
                <a:latin typeface="Symbol" pitchFamily="18" charset="2"/>
                <a:cs typeface="Arial" pitchFamily="34" charset="0"/>
              </a:rPr>
              <a:t> و</a:t>
            </a:r>
            <a:endParaRPr lang="en-US">
              <a:solidFill>
                <a:srgbClr val="FFFF66"/>
              </a:solidFill>
              <a:latin typeface="Symbol" pitchFamily="18" charset="2"/>
              <a:cs typeface="Arial" pitchFamily="34" charset="0"/>
            </a:endParaRPr>
          </a:p>
        </p:txBody>
      </p:sp>
      <p:sp>
        <p:nvSpPr>
          <p:cNvPr id="234506" name="AutoShape 10"/>
          <p:cNvSpPr>
            <a:spLocks noChangeArrowheads="1"/>
          </p:cNvSpPr>
          <p:nvPr/>
        </p:nvSpPr>
        <p:spPr bwMode="auto">
          <a:xfrm>
            <a:off x="684213" y="1700213"/>
            <a:ext cx="2374900" cy="3024187"/>
          </a:xfrm>
          <a:prstGeom prst="upArrowCallout">
            <a:avLst>
              <a:gd name="adj1" fmla="val 25000"/>
              <a:gd name="adj2" fmla="val 25000"/>
              <a:gd name="adj3" fmla="val 21223"/>
              <a:gd name="adj4" fmla="val 66667"/>
            </a:avLst>
          </a:prstGeom>
          <a:solidFill>
            <a:srgbClr val="FF6600"/>
          </a:solidFill>
          <a:ln w="12700">
            <a:solidFill>
              <a:schemeClr val="tx1"/>
            </a:solidFill>
            <a:miter lim="800000"/>
            <a:headEnd/>
            <a:tailEnd/>
          </a:ln>
        </p:spPr>
        <p:txBody>
          <a:bodyPr wrap="none" anchor="ctr"/>
          <a:lstStyle/>
          <a:p>
            <a:pPr algn="ctr" rtl="0" eaLnBrk="0" fontAlgn="base" hangingPunct="0">
              <a:spcBef>
                <a:spcPct val="0"/>
              </a:spcBef>
              <a:spcAft>
                <a:spcPct val="0"/>
              </a:spcAft>
            </a:pPr>
            <a:r>
              <a:rPr lang="fa-IR">
                <a:solidFill>
                  <a:srgbClr val="FFFF66"/>
                </a:solidFill>
                <a:latin typeface="Symbol" pitchFamily="18" charset="2"/>
                <a:cs typeface="B Titr" pitchFamily="2" charset="-78"/>
              </a:rPr>
              <a:t>فرضیه های</a:t>
            </a:r>
          </a:p>
          <a:p>
            <a:pPr algn="ctr" rtl="0" eaLnBrk="0" fontAlgn="base" hangingPunct="0">
              <a:spcBef>
                <a:spcPct val="0"/>
              </a:spcBef>
              <a:spcAft>
                <a:spcPct val="0"/>
              </a:spcAft>
            </a:pPr>
            <a:r>
              <a:rPr lang="fa-IR">
                <a:solidFill>
                  <a:srgbClr val="FFFF66"/>
                </a:solidFill>
                <a:latin typeface="Symbol" pitchFamily="18" charset="2"/>
                <a:cs typeface="B Titr" pitchFamily="2" charset="-78"/>
              </a:rPr>
              <a:t> پژوهش</a:t>
            </a:r>
            <a:endParaRPr lang="en-US">
              <a:solidFill>
                <a:srgbClr val="FFFF66"/>
              </a:solidFill>
              <a:latin typeface="Symbol" pitchFamily="18" charset="2"/>
              <a:cs typeface="B Titr" pitchFamily="2" charset="-78"/>
            </a:endParaRPr>
          </a:p>
        </p:txBody>
      </p:sp>
    </p:spTree>
    <p:extLst>
      <p:ext uri="{BB962C8B-B14F-4D97-AF65-F5344CB8AC3E}">
        <p14:creationId xmlns:p14="http://schemas.microsoft.com/office/powerpoint/2010/main" val="269362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34500"/>
                                        </p:tgtEl>
                                        <p:attrNameLst>
                                          <p:attrName>style.visibility</p:attrName>
                                        </p:attrNameLst>
                                      </p:cBhvr>
                                      <p:to>
                                        <p:strVal val="visible"/>
                                      </p:to>
                                    </p:set>
                                    <p:animEffect transition="in" filter="box(in)">
                                      <p:cBhvr>
                                        <p:cTn id="7" dur="500"/>
                                        <p:tgtEl>
                                          <p:spTgt spid="23450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234506"/>
                                        </p:tgtEl>
                                        <p:attrNameLst>
                                          <p:attrName>style.visibility</p:attrName>
                                        </p:attrNameLst>
                                      </p:cBhvr>
                                      <p:to>
                                        <p:strVal val="visible"/>
                                      </p:to>
                                    </p:set>
                                    <p:anim to="" calcmode="lin" valueType="num">
                                      <p:cBhvr>
                                        <p:cTn id="12" dur="1" fill="hold"/>
                                        <p:tgtEl>
                                          <p:spTgt spid="234506"/>
                                        </p:tgtEl>
                                        <p:attrNameLst>
                                          <p:attrName/>
                                        </p:attrNameLst>
                                      </p:cBhvr>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234505"/>
                                        </p:tgtEl>
                                        <p:attrNameLst>
                                          <p:attrName>style.visibility</p:attrName>
                                        </p:attrNameLst>
                                      </p:cBhvr>
                                      <p:to>
                                        <p:strVal val="visible"/>
                                      </p:to>
                                    </p:set>
                                    <p:anim to="" calcmode="lin" valueType="num">
                                      <p:cBhvr>
                                        <p:cTn id="17" dur="1" fill="hold"/>
                                        <p:tgtEl>
                                          <p:spTgt spid="234505"/>
                                        </p:tgtEl>
                                        <p:attrNameLst>
                                          <p:attrName/>
                                        </p:attrNameLst>
                                      </p:cBhvr>
                                    </p:anim>
                                  </p:childTnLst>
                                </p:cTn>
                              </p:par>
                            </p:childTnLst>
                          </p:cTn>
                        </p:par>
                      </p:childTnLst>
                    </p:cTn>
                  </p:par>
                  <p:par>
                    <p:cTn id="18" fill="hold" nodeType="clickPar">
                      <p:stCondLst>
                        <p:cond delay="indefinite"/>
                      </p:stCondLst>
                      <p:childTnLst>
                        <p:par>
                          <p:cTn id="19" fill="hold" nodeType="withGroup">
                            <p:stCondLst>
                              <p:cond delay="0"/>
                            </p:stCondLst>
                            <p:childTnLst>
                              <p:par>
                                <p:cTn id="20" presetID="24" presetClass="entr" presetSubtype="0" fill="hold" grpId="0" nodeType="clickEffect">
                                  <p:stCondLst>
                                    <p:cond delay="0"/>
                                  </p:stCondLst>
                                  <p:childTnLst>
                                    <p:set>
                                      <p:cBhvr>
                                        <p:cTn id="21" dur="1" fill="hold">
                                          <p:stCondLst>
                                            <p:cond delay="0"/>
                                          </p:stCondLst>
                                        </p:cTn>
                                        <p:tgtEl>
                                          <p:spTgt spid="234504"/>
                                        </p:tgtEl>
                                        <p:attrNameLst>
                                          <p:attrName>style.visibility</p:attrName>
                                        </p:attrNameLst>
                                      </p:cBhvr>
                                      <p:to>
                                        <p:strVal val="visible"/>
                                      </p:to>
                                    </p:set>
                                    <p:anim to="" calcmode="lin" valueType="num">
                                      <p:cBhvr>
                                        <p:cTn id="22" dur="1" fill="hold"/>
                                        <p:tgtEl>
                                          <p:spTgt spid="234504"/>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4500" grpId="0" animBg="1"/>
      <p:bldP spid="234504" grpId="0" animBg="1"/>
      <p:bldP spid="234505" grpId="0" animBg="1"/>
      <p:bldP spid="234506"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endParaRPr lang="fa-IR" smtClean="0"/>
          </a:p>
        </p:txBody>
      </p:sp>
      <p:sp>
        <p:nvSpPr>
          <p:cNvPr id="211972" name="AutoShape 4"/>
          <p:cNvSpPr>
            <a:spLocks noChangeArrowheads="1"/>
          </p:cNvSpPr>
          <p:nvPr/>
        </p:nvSpPr>
        <p:spPr bwMode="auto">
          <a:xfrm>
            <a:off x="467544" y="1844675"/>
            <a:ext cx="8136904" cy="1440310"/>
          </a:xfrm>
          <a:prstGeom prst="roundRect">
            <a:avLst>
              <a:gd name="adj" fmla="val 16667"/>
            </a:avLst>
          </a:prstGeom>
          <a:solidFill>
            <a:srgbClr val="003366"/>
          </a:solidFill>
          <a:ln w="9525">
            <a:solidFill>
              <a:schemeClr val="tx1"/>
            </a:solidFill>
            <a:round/>
            <a:headEnd/>
            <a:tailEnd/>
          </a:ln>
        </p:spPr>
        <p:txBody>
          <a:bodyPr wrap="none" anchor="ctr"/>
          <a:lstStyle/>
          <a:p>
            <a:pPr algn="ctr" fontAlgn="base">
              <a:spcBef>
                <a:spcPct val="0"/>
              </a:spcBef>
              <a:spcAft>
                <a:spcPct val="0"/>
              </a:spcAft>
            </a:pPr>
            <a:r>
              <a:rPr lang="fa-IR" dirty="0">
                <a:solidFill>
                  <a:srgbClr val="FF0000"/>
                </a:solidFill>
                <a:cs typeface="B Jadid" pitchFamily="2" charset="-78"/>
              </a:rPr>
              <a:t>آمار </a:t>
            </a:r>
            <a:r>
              <a:rPr lang="fa-IR" dirty="0" smtClean="0">
                <a:solidFill>
                  <a:srgbClr val="FF0000"/>
                </a:solidFill>
                <a:cs typeface="B Jadid" pitchFamily="2" charset="-78"/>
              </a:rPr>
              <a:t>توصیفی: </a:t>
            </a:r>
            <a:r>
              <a:rPr lang="fa-IR" dirty="0" smtClean="0">
                <a:solidFill>
                  <a:srgbClr val="FFFF66"/>
                </a:solidFill>
                <a:cs typeface="B Jadid" pitchFamily="2" charset="-78"/>
              </a:rPr>
              <a:t>آمار توصیفی یعنی خلاصه سازی داده ها با اعداد و تصاویر.  آمار توصیفی </a:t>
            </a:r>
          </a:p>
          <a:p>
            <a:pPr algn="ctr" fontAlgn="base">
              <a:spcBef>
                <a:spcPct val="0"/>
              </a:spcBef>
              <a:spcAft>
                <a:spcPct val="0"/>
              </a:spcAft>
            </a:pPr>
            <a:r>
              <a:rPr lang="fa-IR" dirty="0" smtClean="0">
                <a:solidFill>
                  <a:srgbClr val="FFFF66"/>
                </a:solidFill>
                <a:cs typeface="B Jadid" pitchFamily="2" charset="-78"/>
              </a:rPr>
              <a:t>زمانی است که ما از آمار برای توصیف یک جامعه آماری استفاده می کنیم. این جامعه  آماری </a:t>
            </a:r>
          </a:p>
          <a:p>
            <a:pPr algn="ctr" fontAlgn="base">
              <a:spcBef>
                <a:spcPct val="0"/>
              </a:spcBef>
              <a:spcAft>
                <a:spcPct val="0"/>
              </a:spcAft>
            </a:pPr>
            <a:r>
              <a:rPr lang="fa-IR" dirty="0" smtClean="0">
                <a:solidFill>
                  <a:srgbClr val="FFFF66"/>
                </a:solidFill>
                <a:cs typeface="B Jadid" pitchFamily="2" charset="-78"/>
              </a:rPr>
              <a:t>باید آنقدر کوچک باشد که ما بتوانیم تمام اعضاء آن را مطالعه کنیم. </a:t>
            </a:r>
            <a:endParaRPr lang="en-US" dirty="0">
              <a:solidFill>
                <a:srgbClr val="FFFF66"/>
              </a:solidFill>
              <a:cs typeface="B Jadid" pitchFamily="2" charset="-78"/>
            </a:endParaRPr>
          </a:p>
        </p:txBody>
      </p:sp>
      <p:sp>
        <p:nvSpPr>
          <p:cNvPr id="211973" name="AutoShape 5"/>
          <p:cNvSpPr>
            <a:spLocks noChangeArrowheads="1"/>
          </p:cNvSpPr>
          <p:nvPr/>
        </p:nvSpPr>
        <p:spPr bwMode="auto">
          <a:xfrm>
            <a:off x="467545" y="3306016"/>
            <a:ext cx="8136904" cy="1372453"/>
          </a:xfrm>
          <a:prstGeom prst="flowChartAlternateProcess">
            <a:avLst/>
          </a:prstGeom>
          <a:solidFill>
            <a:srgbClr val="003366"/>
          </a:solidFill>
          <a:ln w="9525">
            <a:solidFill>
              <a:schemeClr val="tx1"/>
            </a:solidFill>
            <a:miter lim="800000"/>
            <a:headEnd/>
            <a:tailEnd/>
          </a:ln>
        </p:spPr>
        <p:txBody>
          <a:bodyPr wrap="none" anchor="ctr"/>
          <a:lstStyle/>
          <a:p>
            <a:pPr algn="ctr" fontAlgn="base">
              <a:spcBef>
                <a:spcPct val="0"/>
              </a:spcBef>
              <a:spcAft>
                <a:spcPct val="0"/>
              </a:spcAft>
            </a:pPr>
            <a:r>
              <a:rPr lang="fa-IR" dirty="0">
                <a:solidFill>
                  <a:srgbClr val="FF0000"/>
                </a:solidFill>
                <a:cs typeface="B Titr" pitchFamily="2" charset="-78"/>
              </a:rPr>
              <a:t>آمار </a:t>
            </a:r>
            <a:r>
              <a:rPr lang="fa-IR" dirty="0" smtClean="0">
                <a:solidFill>
                  <a:srgbClr val="FF0000"/>
                </a:solidFill>
                <a:cs typeface="B Titr" pitchFamily="2" charset="-78"/>
              </a:rPr>
              <a:t>استنباطی: </a:t>
            </a:r>
            <a:r>
              <a:rPr lang="fa-IR" dirty="0" smtClean="0">
                <a:solidFill>
                  <a:srgbClr val="FFFF66"/>
                </a:solidFill>
                <a:cs typeface="B Titr" pitchFamily="2" charset="-78"/>
              </a:rPr>
              <a:t>زمانی مطرح می شود که ما از یک مجموعه داده برای نتیجه گیری در مورد چیزی </a:t>
            </a:r>
          </a:p>
          <a:p>
            <a:pPr algn="ctr" fontAlgn="base">
              <a:spcBef>
                <a:spcPct val="0"/>
              </a:spcBef>
              <a:spcAft>
                <a:spcPct val="0"/>
              </a:spcAft>
            </a:pPr>
            <a:r>
              <a:rPr lang="fa-IR" dirty="0" smtClean="0">
                <a:solidFill>
                  <a:srgbClr val="FFFF66"/>
                </a:solidFill>
                <a:cs typeface="B Titr" pitchFamily="2" charset="-78"/>
              </a:rPr>
              <a:t>فراتر از مجموعه داده  استفاده می کنیم.  </a:t>
            </a:r>
            <a:endParaRPr lang="en-US" dirty="0">
              <a:solidFill>
                <a:srgbClr val="FFFF66"/>
              </a:solidFill>
              <a:cs typeface="B Titr" pitchFamily="2" charset="-78"/>
            </a:endParaRPr>
          </a:p>
        </p:txBody>
      </p:sp>
      <p:sp>
        <p:nvSpPr>
          <p:cNvPr id="211976" name="AutoShape 8"/>
          <p:cNvSpPr>
            <a:spLocks noChangeArrowheads="1"/>
          </p:cNvSpPr>
          <p:nvPr/>
        </p:nvSpPr>
        <p:spPr bwMode="auto">
          <a:xfrm>
            <a:off x="2916238" y="188913"/>
            <a:ext cx="4679950" cy="1655762"/>
          </a:xfrm>
          <a:prstGeom prst="irregularSeal2">
            <a:avLst/>
          </a:prstGeom>
          <a:solidFill>
            <a:srgbClr val="FF0000"/>
          </a:solidFill>
          <a:ln w="9525">
            <a:solidFill>
              <a:schemeClr val="tx1"/>
            </a:solidFill>
            <a:miter lim="800000"/>
            <a:headEnd/>
            <a:tailEnd/>
          </a:ln>
        </p:spPr>
        <p:txBody>
          <a:bodyPr wrap="none" anchor="ctr"/>
          <a:lstStyle/>
          <a:p>
            <a:pPr algn="ctr" fontAlgn="base">
              <a:spcBef>
                <a:spcPct val="0"/>
              </a:spcBef>
              <a:spcAft>
                <a:spcPct val="0"/>
              </a:spcAft>
            </a:pPr>
            <a:r>
              <a:rPr lang="fa-IR" sz="2000">
                <a:solidFill>
                  <a:srgbClr val="FFFF66"/>
                </a:solidFill>
                <a:cs typeface="B Kamran Outline" pitchFamily="2" charset="-78"/>
              </a:rPr>
              <a:t>پس براین اساس آمار</a:t>
            </a:r>
          </a:p>
          <a:p>
            <a:pPr algn="ctr" fontAlgn="base">
              <a:spcBef>
                <a:spcPct val="0"/>
              </a:spcBef>
              <a:spcAft>
                <a:spcPct val="0"/>
              </a:spcAft>
            </a:pPr>
            <a:r>
              <a:rPr lang="fa-IR" sz="2000">
                <a:solidFill>
                  <a:srgbClr val="FFFF66"/>
                </a:solidFill>
                <a:cs typeface="B Kamran Outline" pitchFamily="2" charset="-78"/>
              </a:rPr>
              <a:t> به دو دسته تقسیم می شود</a:t>
            </a:r>
            <a:endParaRPr lang="en-US" sz="2000">
              <a:solidFill>
                <a:srgbClr val="FFFF66"/>
              </a:solidFill>
              <a:cs typeface="B Kamran Outline" pitchFamily="2" charset="-78"/>
            </a:endParaRPr>
          </a:p>
        </p:txBody>
      </p:sp>
      <p:sp>
        <p:nvSpPr>
          <p:cNvPr id="7" name="AutoShape 5"/>
          <p:cNvSpPr>
            <a:spLocks noGrp="1" noChangeArrowheads="1"/>
          </p:cNvSpPr>
          <p:nvPr>
            <p:ph sz="quarter" idx="1"/>
          </p:nvPr>
        </p:nvSpPr>
        <p:spPr bwMode="auto">
          <a:xfrm>
            <a:off x="467545" y="4797153"/>
            <a:ext cx="8136903" cy="1368151"/>
          </a:xfrm>
          <a:prstGeom prst="flowChartAlternateProcess">
            <a:avLst/>
          </a:prstGeom>
          <a:solidFill>
            <a:srgbClr val="003366"/>
          </a:solidFill>
          <a:ln w="9525">
            <a:solidFill>
              <a:schemeClr val="tx1"/>
            </a:solidFill>
            <a:miter lim="800000"/>
            <a:headEnd/>
            <a:tailEnd/>
          </a:ln>
        </p:spPr>
        <p:txBody>
          <a:bodyPr wrap="none" anchor="ctr">
            <a:normAutofit/>
          </a:bodyPr>
          <a:lstStyle/>
          <a:p>
            <a:pPr marL="0" indent="0" algn="ctr" fontAlgn="base">
              <a:spcBef>
                <a:spcPct val="0"/>
              </a:spcBef>
              <a:spcAft>
                <a:spcPct val="0"/>
              </a:spcAft>
              <a:buNone/>
            </a:pPr>
            <a:r>
              <a:rPr lang="fa-IR" sz="2000" dirty="0" smtClean="0">
                <a:solidFill>
                  <a:srgbClr val="FF0000"/>
                </a:solidFill>
                <a:cs typeface="B Titr" pitchFamily="2" charset="-78"/>
              </a:rPr>
              <a:t>نکته: </a:t>
            </a:r>
            <a:r>
              <a:rPr lang="fa-IR" sz="2000" dirty="0" smtClean="0">
                <a:solidFill>
                  <a:srgbClr val="FFFF00"/>
                </a:solidFill>
                <a:cs typeface="B Titr" pitchFamily="2" charset="-78"/>
              </a:rPr>
              <a:t>در آمار توصیفی تمام اعضاء جامعه مطالعه می شوند، ولی در آمار تحلیلی نمونه ای </a:t>
            </a:r>
          </a:p>
          <a:p>
            <a:pPr marL="0" indent="0" algn="ctr" fontAlgn="base">
              <a:spcBef>
                <a:spcPct val="0"/>
              </a:spcBef>
              <a:spcAft>
                <a:spcPct val="0"/>
              </a:spcAft>
              <a:buNone/>
            </a:pPr>
            <a:r>
              <a:rPr lang="fa-IR" sz="2000" dirty="0" smtClean="0">
                <a:solidFill>
                  <a:srgbClr val="FFFF00"/>
                </a:solidFill>
                <a:cs typeface="B Titr" pitchFamily="2" charset="-78"/>
              </a:rPr>
              <a:t>از جامعه که معرف کل جامعه است مطالعه می شود، اما نتایج</a:t>
            </a:r>
          </a:p>
          <a:p>
            <a:pPr marL="0" indent="0" algn="ctr" fontAlgn="base">
              <a:spcBef>
                <a:spcPct val="0"/>
              </a:spcBef>
              <a:spcAft>
                <a:spcPct val="0"/>
              </a:spcAft>
              <a:buNone/>
            </a:pPr>
            <a:r>
              <a:rPr lang="fa-IR" sz="2000" dirty="0" smtClean="0">
                <a:solidFill>
                  <a:srgbClr val="FFFF00"/>
                </a:solidFill>
                <a:cs typeface="B Titr" pitchFamily="2" charset="-78"/>
              </a:rPr>
              <a:t>به کل جامعه تعمیم داده می شوند. </a:t>
            </a:r>
            <a:endParaRPr lang="en-US" sz="2000" dirty="0">
              <a:solidFill>
                <a:srgbClr val="FFFF66"/>
              </a:solidFill>
              <a:cs typeface="B Titr" pitchFamily="2" charset="-78"/>
            </a:endParaRPr>
          </a:p>
        </p:txBody>
      </p:sp>
    </p:spTree>
    <p:extLst>
      <p:ext uri="{BB962C8B-B14F-4D97-AF65-F5344CB8AC3E}">
        <p14:creationId xmlns:p14="http://schemas.microsoft.com/office/powerpoint/2010/main" val="372039936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1976"/>
                                        </p:tgtEl>
                                        <p:attrNameLst>
                                          <p:attrName>style.visibility</p:attrName>
                                        </p:attrNameLst>
                                      </p:cBhvr>
                                      <p:to>
                                        <p:strVal val="visible"/>
                                      </p:to>
                                    </p:set>
                                    <p:animEffect transition="in" filter="blinds(horizontal)">
                                      <p:cBhvr>
                                        <p:cTn id="7" dur="500"/>
                                        <p:tgtEl>
                                          <p:spTgt spid="2119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11972"/>
                                        </p:tgtEl>
                                        <p:attrNameLst>
                                          <p:attrName>style.visibility</p:attrName>
                                        </p:attrNameLst>
                                      </p:cBhvr>
                                      <p:to>
                                        <p:strVal val="visible"/>
                                      </p:to>
                                    </p:set>
                                    <p:animEffect transition="in" filter="box(in)">
                                      <p:cBhvr>
                                        <p:cTn id="12" dur="500"/>
                                        <p:tgtEl>
                                          <p:spTgt spid="2119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7" presetClass="entr" presetSubtype="4" fill="hold" grpId="0" nodeType="clickEffect">
                                  <p:stCondLst>
                                    <p:cond delay="0"/>
                                  </p:stCondLst>
                                  <p:childTnLst>
                                    <p:set>
                                      <p:cBhvr>
                                        <p:cTn id="16" dur="1" fill="hold">
                                          <p:stCondLst>
                                            <p:cond delay="0"/>
                                          </p:stCondLst>
                                        </p:cTn>
                                        <p:tgtEl>
                                          <p:spTgt spid="211973"/>
                                        </p:tgtEl>
                                        <p:attrNameLst>
                                          <p:attrName>style.visibility</p:attrName>
                                        </p:attrNameLst>
                                      </p:cBhvr>
                                      <p:to>
                                        <p:strVal val="visible"/>
                                      </p:to>
                                    </p:set>
                                    <p:anim calcmode="lin" valueType="num">
                                      <p:cBhvr additive="base">
                                        <p:cTn id="17" dur="5000" fill="hold"/>
                                        <p:tgtEl>
                                          <p:spTgt spid="211973"/>
                                        </p:tgtEl>
                                        <p:attrNameLst>
                                          <p:attrName>ppt_x</p:attrName>
                                        </p:attrNameLst>
                                      </p:cBhvr>
                                      <p:tavLst>
                                        <p:tav tm="0">
                                          <p:val>
                                            <p:strVal val="#ppt_x"/>
                                          </p:val>
                                        </p:tav>
                                        <p:tav tm="100000">
                                          <p:val>
                                            <p:strVal val="#ppt_x"/>
                                          </p:val>
                                        </p:tav>
                                      </p:tavLst>
                                    </p:anim>
                                    <p:anim calcmode="lin" valueType="num">
                                      <p:cBhvr additive="base">
                                        <p:cTn id="18" dur="5000" fill="hold"/>
                                        <p:tgtEl>
                                          <p:spTgt spid="211973"/>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7" presetClass="entr" presetSubtype="4"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additive="base">
                                        <p:cTn id="23" dur="5000" fill="hold"/>
                                        <p:tgtEl>
                                          <p:spTgt spid="7"/>
                                        </p:tgtEl>
                                        <p:attrNameLst>
                                          <p:attrName>ppt_x</p:attrName>
                                        </p:attrNameLst>
                                      </p:cBhvr>
                                      <p:tavLst>
                                        <p:tav tm="0">
                                          <p:val>
                                            <p:strVal val="#ppt_x"/>
                                          </p:val>
                                        </p:tav>
                                        <p:tav tm="100000">
                                          <p:val>
                                            <p:strVal val="#ppt_x"/>
                                          </p:val>
                                        </p:tav>
                                      </p:tavLst>
                                    </p:anim>
                                    <p:anim calcmode="lin" valueType="num">
                                      <p:cBhvr additive="base">
                                        <p:cTn id="24" dur="50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1972" grpId="0" animBg="1"/>
      <p:bldP spid="211973" grpId="0" animBg="1"/>
      <p:bldP spid="211976" grpId="0" animBg="1"/>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Text Box 2"/>
          <p:cNvSpPr txBox="1">
            <a:spLocks noChangeArrowheads="1"/>
          </p:cNvSpPr>
          <p:nvPr/>
        </p:nvSpPr>
        <p:spPr bwMode="auto">
          <a:xfrm>
            <a:off x="257854" y="4033227"/>
            <a:ext cx="8497887" cy="1815882"/>
          </a:xfrm>
          <a:prstGeom prst="rect">
            <a:avLst/>
          </a:prstGeom>
          <a:solidFill>
            <a:schemeClr val="hlink"/>
          </a:solidFill>
          <a:ln w="76200">
            <a:solidFill>
              <a:schemeClr val="tx2"/>
            </a:solidFill>
            <a:miter lim="800000"/>
            <a:headEnd/>
            <a:tailEnd/>
          </a:ln>
        </p:spPr>
        <p:txBody>
          <a:bodyPr wrap="square">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just" fontAlgn="base">
              <a:spcBef>
                <a:spcPct val="50000"/>
              </a:spcBef>
              <a:spcAft>
                <a:spcPct val="0"/>
              </a:spcAft>
            </a:pPr>
            <a:r>
              <a:rPr lang="fa-IR" sz="3200" b="1" dirty="0" smtClean="0">
                <a:solidFill>
                  <a:srgbClr val="FF0000"/>
                </a:solidFill>
                <a:latin typeface="Arial" pitchFamily="34" charset="0"/>
                <a:cs typeface="B Titr" pitchFamily="2" charset="-78"/>
              </a:rPr>
              <a:t>جامعه </a:t>
            </a:r>
            <a:r>
              <a:rPr lang="fa-IR" sz="3200" b="1" dirty="0">
                <a:solidFill>
                  <a:srgbClr val="FF0000"/>
                </a:solidFill>
                <a:latin typeface="Arial" pitchFamily="34" charset="0"/>
                <a:cs typeface="B Titr" pitchFamily="2" charset="-78"/>
              </a:rPr>
              <a:t>آماري:</a:t>
            </a:r>
            <a:r>
              <a:rPr lang="fa-IR" sz="3200" b="1" dirty="0">
                <a:solidFill>
                  <a:srgbClr val="FFFFFF"/>
                </a:solidFill>
                <a:latin typeface="Arial" pitchFamily="34" charset="0"/>
                <a:ea typeface="Najah Mazar"/>
                <a:cs typeface="Najah Mazar"/>
              </a:rPr>
              <a:t> </a:t>
            </a:r>
            <a:r>
              <a:rPr lang="fa-IR" sz="3200" b="1" dirty="0">
                <a:solidFill>
                  <a:srgbClr val="0033CC"/>
                </a:solidFill>
                <a:latin typeface="Arial" pitchFamily="34" charset="0"/>
                <a:cs typeface="B Lotus" pitchFamily="2" charset="-78"/>
              </a:rPr>
              <a:t>به همه افراد یا اشیایی که حداقل در یک صفت با هم مشترک باشند، جامعه آماری گفته می شود. </a:t>
            </a:r>
            <a:endParaRPr lang="en-US" sz="3200" b="1" dirty="0">
              <a:solidFill>
                <a:srgbClr val="0033CC"/>
              </a:solidFill>
              <a:latin typeface="Arial" pitchFamily="34" charset="0"/>
              <a:cs typeface="B Lotus" pitchFamily="2" charset="-78"/>
            </a:endParaRPr>
          </a:p>
          <a:p>
            <a:pPr algn="just" fontAlgn="base">
              <a:spcBef>
                <a:spcPct val="50000"/>
              </a:spcBef>
              <a:spcAft>
                <a:spcPct val="0"/>
              </a:spcAft>
            </a:pPr>
            <a:endParaRPr lang="en-US" sz="3200" b="1" dirty="0">
              <a:solidFill>
                <a:srgbClr val="FFFFFF"/>
              </a:solidFill>
              <a:latin typeface="Arial" pitchFamily="34" charset="0"/>
              <a:cs typeface="B Lotus" pitchFamily="2" charset="-78"/>
            </a:endParaRPr>
          </a:p>
        </p:txBody>
      </p:sp>
      <p:sp>
        <p:nvSpPr>
          <p:cNvPr id="228355" name="Text Box 3"/>
          <p:cNvSpPr txBox="1">
            <a:spLocks noChangeArrowheads="1"/>
          </p:cNvSpPr>
          <p:nvPr/>
        </p:nvSpPr>
        <p:spPr bwMode="auto">
          <a:xfrm>
            <a:off x="257854" y="620688"/>
            <a:ext cx="8497887" cy="2923877"/>
          </a:xfrm>
          <a:prstGeom prst="rect">
            <a:avLst/>
          </a:prstGeom>
          <a:solidFill>
            <a:schemeClr val="hlink"/>
          </a:solidFill>
          <a:ln w="76200">
            <a:solidFill>
              <a:schemeClr val="tx2"/>
            </a:solidFill>
            <a:miter lim="800000"/>
            <a:headEnd/>
            <a:tailEnd/>
          </a:ln>
        </p:spPr>
        <p:txBody>
          <a:bodyPr>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just" fontAlgn="base">
              <a:spcBef>
                <a:spcPct val="50000"/>
              </a:spcBef>
              <a:spcAft>
                <a:spcPct val="0"/>
              </a:spcAft>
            </a:pPr>
            <a:r>
              <a:rPr lang="fa-IR" sz="3200" b="1" dirty="0">
                <a:solidFill>
                  <a:srgbClr val="FF0000"/>
                </a:solidFill>
                <a:latin typeface="Arial" pitchFamily="34" charset="0"/>
                <a:cs typeface="B Titr" pitchFamily="2" charset="-78"/>
              </a:rPr>
              <a:t>متغير</a:t>
            </a:r>
            <a:r>
              <a:rPr lang="fa-IR" sz="3200" b="1" dirty="0">
                <a:solidFill>
                  <a:srgbClr val="FF0000"/>
                </a:solidFill>
                <a:latin typeface="Arial" pitchFamily="34" charset="0"/>
                <a:ea typeface="Najah Mazar"/>
                <a:cs typeface="Najah Mazar"/>
              </a:rPr>
              <a:t>:</a:t>
            </a:r>
            <a:r>
              <a:rPr lang="fa-IR" sz="3200" b="1" dirty="0">
                <a:solidFill>
                  <a:srgbClr val="FFFFFF"/>
                </a:solidFill>
                <a:latin typeface="Arial" pitchFamily="34" charset="0"/>
                <a:ea typeface="Najah Mazar"/>
                <a:cs typeface="Najah Mazar"/>
              </a:rPr>
              <a:t> </a:t>
            </a:r>
            <a:r>
              <a:rPr lang="fa-IR" sz="3600" b="1" dirty="0">
                <a:solidFill>
                  <a:srgbClr val="FFFFFF"/>
                </a:solidFill>
                <a:latin typeface="Arial" pitchFamily="34" charset="0"/>
                <a:cs typeface="B Lotus" pitchFamily="2" charset="-78"/>
              </a:rPr>
              <a:t>عناصر جامعه به جز صفت مشخصه که در همه اعضای جامعه مشترک است، دارای خواص دیگری نیز هستند که با هم متفاوتند. اینگونه خاصیت ها یا صفات را که بین اعضای جامعه متغیر هستند، صفات متغیر (</a:t>
            </a:r>
            <a:r>
              <a:rPr lang="en-US" sz="3200" b="1" dirty="0">
                <a:solidFill>
                  <a:srgbClr val="FFFFFF"/>
                </a:solidFill>
                <a:latin typeface="Times New Roman" pitchFamily="18" charset="0"/>
                <a:cs typeface="Times New Roman" pitchFamily="18" charset="0"/>
              </a:rPr>
              <a:t>Variables</a:t>
            </a:r>
            <a:r>
              <a:rPr lang="fa-IR" sz="3600" b="1" dirty="0">
                <a:solidFill>
                  <a:srgbClr val="FFFFFF"/>
                </a:solidFill>
                <a:latin typeface="Arial" pitchFamily="34" charset="0"/>
                <a:cs typeface="B Lotus" pitchFamily="2" charset="-78"/>
              </a:rPr>
              <a:t>) می گویند. </a:t>
            </a:r>
          </a:p>
        </p:txBody>
      </p:sp>
    </p:spTree>
    <p:extLst>
      <p:ext uri="{BB962C8B-B14F-4D97-AF65-F5344CB8AC3E}">
        <p14:creationId xmlns:p14="http://schemas.microsoft.com/office/powerpoint/2010/main" val="12560082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nodeType="clickEffect">
                                  <p:stCondLst>
                                    <p:cond delay="0"/>
                                  </p:stCondLst>
                                  <p:childTnLst>
                                    <p:set>
                                      <p:cBhvr>
                                        <p:cTn id="6" dur="1" fill="hold">
                                          <p:stCondLst>
                                            <p:cond delay="0"/>
                                          </p:stCondLst>
                                        </p:cTn>
                                        <p:tgtEl>
                                          <p:spTgt spid="228354">
                                            <p:txEl>
                                              <p:pRg st="0" end="0"/>
                                            </p:txEl>
                                          </p:spTgt>
                                        </p:tgtEl>
                                        <p:attrNameLst>
                                          <p:attrName>style.visibility</p:attrName>
                                        </p:attrNameLst>
                                      </p:cBhvr>
                                      <p:to>
                                        <p:strVal val="visible"/>
                                      </p:to>
                                    </p:set>
                                    <p:anim calcmode="lin" valueType="num">
                                      <p:cBhvr>
                                        <p:cTn id="7" dur="1000" decel="50000" fill="hold">
                                          <p:stCondLst>
                                            <p:cond delay="0"/>
                                          </p:stCondLst>
                                        </p:cTn>
                                        <p:tgtEl>
                                          <p:spTgt spid="228354">
                                            <p:txEl>
                                              <p:pRg st="0" end="0"/>
                                            </p:txEl>
                                          </p:spTgt>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28354">
                                            <p:txEl>
                                              <p:pRg st="0" end="0"/>
                                            </p:txEl>
                                          </p:spTgt>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28354">
                                            <p:txEl>
                                              <p:pRg st="0" end="0"/>
                                            </p:txEl>
                                          </p:spTgt>
                                        </p:tgtEl>
                                        <p:attrNameLst>
                                          <p:attrName>ppt_w</p:attrName>
                                        </p:attrNameLst>
                                      </p:cBhvr>
                                      <p:tavLst>
                                        <p:tav tm="0">
                                          <p:val>
                                            <p:strVal val="#ppt_w*.05"/>
                                          </p:val>
                                        </p:tav>
                                        <p:tav tm="100000">
                                          <p:val>
                                            <p:strVal val="#ppt_w"/>
                                          </p:val>
                                        </p:tav>
                                      </p:tavLst>
                                    </p:anim>
                                    <p:anim calcmode="lin" valueType="num">
                                      <p:cBhvr>
                                        <p:cTn id="10" dur="2000" fill="hold"/>
                                        <p:tgtEl>
                                          <p:spTgt spid="228354">
                                            <p:txEl>
                                              <p:pRg st="0" end="0"/>
                                            </p:txEl>
                                          </p:spTgt>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28354">
                                            <p:txEl>
                                              <p:pRg st="0" end="0"/>
                                            </p:txEl>
                                          </p:spTgt>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28354">
                                            <p:txEl>
                                              <p:pRg st="0" end="0"/>
                                            </p:txEl>
                                          </p:spTgt>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28354">
                                            <p:txEl>
                                              <p:pRg st="0" end="0"/>
                                            </p:txEl>
                                          </p:spTgt>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28354">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25" presetClass="entr" presetSubtype="0" fill="hold" nodeType="clickEffect">
                                  <p:stCondLst>
                                    <p:cond delay="0"/>
                                  </p:stCondLst>
                                  <p:childTnLst>
                                    <p:set>
                                      <p:cBhvr>
                                        <p:cTn id="18" dur="1" fill="hold">
                                          <p:stCondLst>
                                            <p:cond delay="0"/>
                                          </p:stCondLst>
                                        </p:cTn>
                                        <p:tgtEl>
                                          <p:spTgt spid="228355">
                                            <p:txEl>
                                              <p:pRg st="0" end="0"/>
                                            </p:txEl>
                                          </p:spTgt>
                                        </p:tgtEl>
                                        <p:attrNameLst>
                                          <p:attrName>style.visibility</p:attrName>
                                        </p:attrNameLst>
                                      </p:cBhvr>
                                      <p:to>
                                        <p:strVal val="visible"/>
                                      </p:to>
                                    </p:set>
                                    <p:anim calcmode="lin" valueType="num">
                                      <p:cBhvr>
                                        <p:cTn id="19" dur="500" decel="50000" fill="hold">
                                          <p:stCondLst>
                                            <p:cond delay="0"/>
                                          </p:stCondLst>
                                        </p:cTn>
                                        <p:tgtEl>
                                          <p:spTgt spid="228355">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228355">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228355">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228355">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228355">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228355">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228355">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22835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62" name="Text Box 2"/>
          <p:cNvSpPr txBox="1">
            <a:spLocks noChangeArrowheads="1"/>
          </p:cNvSpPr>
          <p:nvPr/>
        </p:nvSpPr>
        <p:spPr bwMode="auto">
          <a:xfrm>
            <a:off x="4098925" y="1676400"/>
            <a:ext cx="2057400" cy="485775"/>
          </a:xfrm>
          <a:prstGeom prst="rect">
            <a:avLst/>
          </a:prstGeom>
          <a:solidFill>
            <a:schemeClr val="accent2"/>
          </a:solidFill>
          <a:ln w="28575">
            <a:solidFill>
              <a:srgbClr val="FC0128"/>
            </a:solidFill>
            <a:miter lim="800000"/>
            <a:headEnd/>
            <a:tailEnd/>
          </a:ln>
        </p:spPr>
        <p:txBody>
          <a:bodyPr>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ctr" rtl="0" eaLnBrk="0" fontAlgn="base" hangingPunct="0">
              <a:spcBef>
                <a:spcPct val="50000"/>
              </a:spcBef>
              <a:spcAft>
                <a:spcPct val="0"/>
              </a:spcAft>
            </a:pPr>
            <a:r>
              <a:rPr lang="ar-SA" sz="2400" b="1">
                <a:solidFill>
                  <a:srgbClr val="000000"/>
                </a:solidFill>
                <a:latin typeface="Bookman Old Style" pitchFamily="18" charset="0"/>
                <a:cs typeface="B Titr" pitchFamily="2" charset="-78"/>
              </a:rPr>
              <a:t>نوع داده ها</a:t>
            </a:r>
            <a:endParaRPr lang="en-US" sz="2400">
              <a:solidFill>
                <a:srgbClr val="000000"/>
              </a:solidFill>
              <a:latin typeface="Bookman Old Style" pitchFamily="18" charset="0"/>
              <a:cs typeface="B Titr" pitchFamily="2" charset="-78"/>
            </a:endParaRPr>
          </a:p>
        </p:txBody>
      </p:sp>
      <p:sp>
        <p:nvSpPr>
          <p:cNvPr id="245763" name="Text Box 3"/>
          <p:cNvSpPr txBox="1">
            <a:spLocks noChangeArrowheads="1"/>
          </p:cNvSpPr>
          <p:nvPr/>
        </p:nvSpPr>
        <p:spPr bwMode="auto">
          <a:xfrm>
            <a:off x="5796136" y="2888343"/>
            <a:ext cx="1584325" cy="485775"/>
          </a:xfrm>
          <a:prstGeom prst="rect">
            <a:avLst/>
          </a:prstGeom>
          <a:solidFill>
            <a:schemeClr val="accent2"/>
          </a:solidFill>
          <a:ln w="28575">
            <a:solidFill>
              <a:srgbClr val="FC0128"/>
            </a:solidFill>
            <a:miter lim="800000"/>
            <a:headEnd/>
            <a:tailEnd/>
          </a:ln>
        </p:spPr>
        <p:txBody>
          <a:bodyPr>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ctr" rtl="0" eaLnBrk="0" fontAlgn="base" hangingPunct="0">
              <a:spcBef>
                <a:spcPct val="50000"/>
              </a:spcBef>
              <a:spcAft>
                <a:spcPct val="0"/>
              </a:spcAft>
            </a:pPr>
            <a:r>
              <a:rPr lang="ar-SA" sz="2400" b="1" dirty="0">
                <a:solidFill>
                  <a:srgbClr val="000000"/>
                </a:solidFill>
                <a:latin typeface="Bookman Old Style" pitchFamily="18" charset="0"/>
                <a:cs typeface="B Titr" pitchFamily="2" charset="-78"/>
              </a:rPr>
              <a:t>كمي</a:t>
            </a:r>
            <a:endParaRPr lang="en-US" sz="2400" dirty="0">
              <a:solidFill>
                <a:srgbClr val="000000"/>
              </a:solidFill>
              <a:latin typeface="Bookman Old Style" pitchFamily="18" charset="0"/>
              <a:cs typeface="B Titr" pitchFamily="2" charset="-78"/>
            </a:endParaRPr>
          </a:p>
        </p:txBody>
      </p:sp>
      <p:sp>
        <p:nvSpPr>
          <p:cNvPr id="245764" name="Text Box 4"/>
          <p:cNvSpPr txBox="1">
            <a:spLocks noChangeArrowheads="1"/>
          </p:cNvSpPr>
          <p:nvPr/>
        </p:nvSpPr>
        <p:spPr bwMode="auto">
          <a:xfrm>
            <a:off x="2045381" y="2852936"/>
            <a:ext cx="2057400" cy="485775"/>
          </a:xfrm>
          <a:prstGeom prst="rect">
            <a:avLst/>
          </a:prstGeom>
          <a:solidFill>
            <a:schemeClr val="accent2"/>
          </a:solidFill>
          <a:ln w="28575">
            <a:solidFill>
              <a:srgbClr val="FC0128"/>
            </a:solidFill>
            <a:miter lim="800000"/>
            <a:headEnd/>
            <a:tailEnd/>
          </a:ln>
        </p:spPr>
        <p:txBody>
          <a:bodyPr>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ctr" rtl="0" eaLnBrk="0" fontAlgn="base" hangingPunct="0">
              <a:spcBef>
                <a:spcPct val="50000"/>
              </a:spcBef>
              <a:spcAft>
                <a:spcPct val="0"/>
              </a:spcAft>
            </a:pPr>
            <a:r>
              <a:rPr lang="ar-SA" sz="2400" b="1" dirty="0">
                <a:solidFill>
                  <a:srgbClr val="000000"/>
                </a:solidFill>
                <a:latin typeface="Bookman Old Style" pitchFamily="18" charset="0"/>
                <a:cs typeface="B Titr" pitchFamily="2" charset="-78"/>
              </a:rPr>
              <a:t>كيفي </a:t>
            </a:r>
            <a:endParaRPr lang="en-US" sz="2400" dirty="0">
              <a:solidFill>
                <a:srgbClr val="000000"/>
              </a:solidFill>
              <a:latin typeface="Bookman Old Style" pitchFamily="18" charset="0"/>
              <a:cs typeface="B Titr" pitchFamily="2" charset="-78"/>
            </a:endParaRPr>
          </a:p>
        </p:txBody>
      </p:sp>
      <p:sp>
        <p:nvSpPr>
          <p:cNvPr id="27653" name="Line 5"/>
          <p:cNvSpPr>
            <a:spLocks noChangeShapeType="1"/>
          </p:cNvSpPr>
          <p:nvPr/>
        </p:nvSpPr>
        <p:spPr bwMode="auto">
          <a:xfrm flipV="1">
            <a:off x="3917156" y="2684916"/>
            <a:ext cx="2420938" cy="34925"/>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54" name="Line 6"/>
          <p:cNvSpPr>
            <a:spLocks noChangeShapeType="1"/>
          </p:cNvSpPr>
          <p:nvPr/>
        </p:nvSpPr>
        <p:spPr bwMode="auto">
          <a:xfrm>
            <a:off x="6338094" y="2702378"/>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55" name="Line 7"/>
          <p:cNvSpPr>
            <a:spLocks noChangeShapeType="1"/>
          </p:cNvSpPr>
          <p:nvPr/>
        </p:nvSpPr>
        <p:spPr bwMode="auto">
          <a:xfrm>
            <a:off x="3923928" y="2708920"/>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56" name="Line 8"/>
          <p:cNvSpPr>
            <a:spLocks noChangeShapeType="1"/>
          </p:cNvSpPr>
          <p:nvPr/>
        </p:nvSpPr>
        <p:spPr bwMode="auto">
          <a:xfrm flipH="1">
            <a:off x="5127625" y="2205037"/>
            <a:ext cx="0" cy="503237"/>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45769" name="Text Box 9"/>
          <p:cNvSpPr txBox="1">
            <a:spLocks noChangeArrowheads="1"/>
          </p:cNvSpPr>
          <p:nvPr/>
        </p:nvSpPr>
        <p:spPr bwMode="auto">
          <a:xfrm>
            <a:off x="5089979" y="3717032"/>
            <a:ext cx="1320007" cy="2477601"/>
          </a:xfrm>
          <a:prstGeom prst="rect">
            <a:avLst/>
          </a:prstGeom>
          <a:solidFill>
            <a:schemeClr val="accent2"/>
          </a:solidFill>
          <a:ln w="28575">
            <a:solidFill>
              <a:srgbClr val="FC0128"/>
            </a:solidFill>
            <a:miter lim="800000"/>
            <a:headEnd/>
            <a:tailEnd/>
          </a:ln>
        </p:spPr>
        <p:txBody>
          <a:bodyPr wrap="square">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ctr" eaLnBrk="0" fontAlgn="base" hangingPunct="0">
              <a:spcBef>
                <a:spcPct val="50000"/>
              </a:spcBef>
              <a:spcAft>
                <a:spcPct val="0"/>
              </a:spcAft>
            </a:pPr>
            <a:r>
              <a:rPr lang="ar-SA" sz="2400" b="1" dirty="0">
                <a:solidFill>
                  <a:srgbClr val="FC0128"/>
                </a:solidFill>
                <a:latin typeface="Bookman Old Style" pitchFamily="18" charset="0"/>
                <a:cs typeface="B Lotus" pitchFamily="2" charset="-78"/>
              </a:rPr>
              <a:t>اسمي</a:t>
            </a:r>
            <a:endParaRPr lang="en-US" sz="2400" b="1" dirty="0">
              <a:solidFill>
                <a:srgbClr val="FC0128"/>
              </a:solidFill>
              <a:latin typeface="Bookman Old Style" pitchFamily="18" charset="0"/>
              <a:cs typeface="B Lotus" pitchFamily="2" charset="-78"/>
            </a:endParaRPr>
          </a:p>
          <a:p>
            <a:pPr algn="ctr" eaLnBrk="0" fontAlgn="base" hangingPunct="0">
              <a:spcBef>
                <a:spcPct val="50000"/>
              </a:spcBef>
              <a:spcAft>
                <a:spcPct val="0"/>
              </a:spcAft>
            </a:pPr>
            <a:r>
              <a:rPr lang="en-US" sz="1400" b="1" dirty="0">
                <a:solidFill>
                  <a:srgbClr val="000000"/>
                </a:solidFill>
                <a:latin typeface="Bookman Old Style" pitchFamily="18" charset="0"/>
                <a:cs typeface="B Lotus" pitchFamily="2" charset="-78"/>
              </a:rPr>
              <a:t>Nominal</a:t>
            </a:r>
          </a:p>
          <a:p>
            <a:pPr algn="ctr" eaLnBrk="0" fontAlgn="base" hangingPunct="0">
              <a:spcBef>
                <a:spcPct val="50000"/>
              </a:spcBef>
              <a:spcAft>
                <a:spcPct val="0"/>
              </a:spcAft>
            </a:pPr>
            <a:r>
              <a:rPr lang="ar-SA" b="1" dirty="0">
                <a:solidFill>
                  <a:srgbClr val="000000"/>
                </a:solidFill>
                <a:latin typeface="Times New Roman" pitchFamily="18" charset="0"/>
                <a:cs typeface="B Lotus" pitchFamily="2" charset="-78"/>
              </a:rPr>
              <a:t>متغييرهايي كه فقط بوسيله اسمشان از هم جدا مي </a:t>
            </a:r>
            <a:r>
              <a:rPr lang="ar-SA" b="1" dirty="0" smtClean="0">
                <a:solidFill>
                  <a:srgbClr val="000000"/>
                </a:solidFill>
                <a:latin typeface="Times New Roman" pitchFamily="18" charset="0"/>
                <a:cs typeface="B Lotus" pitchFamily="2" charset="-78"/>
              </a:rPr>
              <a:t>شوند</a:t>
            </a:r>
            <a:r>
              <a:rPr lang="fa-IR" b="1" dirty="0" smtClean="0">
                <a:solidFill>
                  <a:srgbClr val="000000"/>
                </a:solidFill>
                <a:latin typeface="Times New Roman" pitchFamily="18" charset="0"/>
                <a:cs typeface="B Lotus" pitchFamily="2" charset="-78"/>
              </a:rPr>
              <a:t> (جنسیت)</a:t>
            </a:r>
            <a:endParaRPr lang="en-US" b="1" dirty="0">
              <a:solidFill>
                <a:srgbClr val="000000"/>
              </a:solidFill>
              <a:latin typeface="Times New Roman" pitchFamily="18" charset="0"/>
              <a:cs typeface="B Lotus" pitchFamily="2" charset="-78"/>
            </a:endParaRPr>
          </a:p>
        </p:txBody>
      </p:sp>
      <p:sp>
        <p:nvSpPr>
          <p:cNvPr id="245770" name="Text Box 10"/>
          <p:cNvSpPr txBox="1">
            <a:spLocks noChangeArrowheads="1"/>
          </p:cNvSpPr>
          <p:nvPr/>
        </p:nvSpPr>
        <p:spPr bwMode="auto">
          <a:xfrm>
            <a:off x="7164288" y="3789040"/>
            <a:ext cx="1582737" cy="2785378"/>
          </a:xfrm>
          <a:prstGeom prst="rect">
            <a:avLst/>
          </a:prstGeom>
          <a:solidFill>
            <a:schemeClr val="accent2"/>
          </a:solidFill>
          <a:ln w="28575">
            <a:solidFill>
              <a:srgbClr val="FC0128"/>
            </a:solidFill>
            <a:miter lim="800000"/>
            <a:headEnd/>
            <a:tailEnd/>
          </a:ln>
        </p:spPr>
        <p:txBody>
          <a:bodyPr>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ctr" eaLnBrk="0" fontAlgn="base" hangingPunct="0">
              <a:spcBef>
                <a:spcPct val="50000"/>
              </a:spcBef>
              <a:spcAft>
                <a:spcPct val="0"/>
              </a:spcAft>
            </a:pPr>
            <a:r>
              <a:rPr lang="fa-IR" sz="2400" b="1" dirty="0" smtClean="0">
                <a:solidFill>
                  <a:srgbClr val="FC0128"/>
                </a:solidFill>
                <a:latin typeface="Bookman Old Style" pitchFamily="18" charset="0"/>
                <a:cs typeface="B Lotus" pitchFamily="2" charset="-78"/>
              </a:rPr>
              <a:t>رتبه ای</a:t>
            </a:r>
            <a:endParaRPr lang="en-US" sz="2400" b="1" dirty="0">
              <a:solidFill>
                <a:srgbClr val="FC0128"/>
              </a:solidFill>
              <a:latin typeface="Bookman Old Style" pitchFamily="18" charset="0"/>
              <a:cs typeface="B Lotus" pitchFamily="2" charset="-78"/>
            </a:endParaRPr>
          </a:p>
          <a:p>
            <a:pPr algn="ctr" eaLnBrk="0" fontAlgn="base" hangingPunct="0">
              <a:spcBef>
                <a:spcPct val="50000"/>
              </a:spcBef>
              <a:spcAft>
                <a:spcPct val="0"/>
              </a:spcAft>
            </a:pPr>
            <a:r>
              <a:rPr lang="en-US" sz="1400" b="1" dirty="0">
                <a:solidFill>
                  <a:srgbClr val="000000"/>
                </a:solidFill>
                <a:latin typeface="Bookman Old Style" pitchFamily="18" charset="0"/>
                <a:cs typeface="B Lotus" pitchFamily="2" charset="-78"/>
              </a:rPr>
              <a:t>Ordinal</a:t>
            </a:r>
          </a:p>
          <a:p>
            <a:pPr algn="ctr" eaLnBrk="0" fontAlgn="base" hangingPunct="0">
              <a:spcBef>
                <a:spcPct val="50000"/>
              </a:spcBef>
              <a:spcAft>
                <a:spcPct val="0"/>
              </a:spcAft>
            </a:pPr>
            <a:r>
              <a:rPr lang="ar-SA" b="1" dirty="0">
                <a:solidFill>
                  <a:srgbClr val="000000"/>
                </a:solidFill>
                <a:latin typeface="Bookman Old Style" pitchFamily="18" charset="0"/>
                <a:cs typeface="B Lotus" pitchFamily="2" charset="-78"/>
              </a:rPr>
              <a:t>متغييرهايي هستند كه هم توسط اسمشان جدا مي شوند وهم ترتيبي نيز در آنها وجود </a:t>
            </a:r>
            <a:r>
              <a:rPr lang="ar-SA" b="1" dirty="0" smtClean="0">
                <a:solidFill>
                  <a:srgbClr val="000000"/>
                </a:solidFill>
                <a:latin typeface="Bookman Old Style" pitchFamily="18" charset="0"/>
                <a:cs typeface="B Lotus" pitchFamily="2" charset="-78"/>
              </a:rPr>
              <a:t>دارد</a:t>
            </a:r>
            <a:r>
              <a:rPr lang="fa-IR" b="1" dirty="0" smtClean="0">
                <a:solidFill>
                  <a:srgbClr val="000000"/>
                </a:solidFill>
                <a:latin typeface="Bookman Old Style" pitchFamily="18" charset="0"/>
                <a:cs typeface="B Lotus" pitchFamily="2" charset="-78"/>
              </a:rPr>
              <a:t> (لیکرت)</a:t>
            </a:r>
            <a:endParaRPr lang="en-US" b="1" dirty="0">
              <a:solidFill>
                <a:srgbClr val="000000"/>
              </a:solidFill>
              <a:latin typeface="Bookman Old Style" pitchFamily="18" charset="0"/>
              <a:cs typeface="B Lotus" pitchFamily="2" charset="-78"/>
            </a:endParaRPr>
          </a:p>
        </p:txBody>
      </p:sp>
      <p:sp>
        <p:nvSpPr>
          <p:cNvPr id="27659" name="Line 11"/>
          <p:cNvSpPr>
            <a:spLocks noChangeShapeType="1"/>
          </p:cNvSpPr>
          <p:nvPr/>
        </p:nvSpPr>
        <p:spPr bwMode="auto">
          <a:xfrm>
            <a:off x="2045381" y="3602718"/>
            <a:ext cx="1584325"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60" name="Line 12"/>
          <p:cNvSpPr>
            <a:spLocks noChangeShapeType="1"/>
          </p:cNvSpPr>
          <p:nvPr/>
        </p:nvSpPr>
        <p:spPr bwMode="auto">
          <a:xfrm>
            <a:off x="3074081" y="3374118"/>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61" name="Line 13"/>
          <p:cNvSpPr>
            <a:spLocks noChangeShapeType="1"/>
          </p:cNvSpPr>
          <p:nvPr/>
        </p:nvSpPr>
        <p:spPr bwMode="auto">
          <a:xfrm>
            <a:off x="2051720" y="3602718"/>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62" name="Line 14"/>
          <p:cNvSpPr>
            <a:spLocks noChangeShapeType="1"/>
          </p:cNvSpPr>
          <p:nvPr/>
        </p:nvSpPr>
        <p:spPr bwMode="auto">
          <a:xfrm>
            <a:off x="3629706" y="3564632"/>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45777" name="Text Box 17"/>
          <p:cNvSpPr txBox="1">
            <a:spLocks noChangeArrowheads="1"/>
          </p:cNvSpPr>
          <p:nvPr/>
        </p:nvSpPr>
        <p:spPr bwMode="auto">
          <a:xfrm>
            <a:off x="1043434" y="3784481"/>
            <a:ext cx="1583879" cy="2477601"/>
          </a:xfrm>
          <a:prstGeom prst="rect">
            <a:avLst/>
          </a:prstGeom>
          <a:solidFill>
            <a:schemeClr val="accent2"/>
          </a:solidFill>
          <a:ln w="28575">
            <a:solidFill>
              <a:srgbClr val="FC0128"/>
            </a:solidFill>
            <a:miter lim="800000"/>
            <a:headEnd/>
            <a:tailEnd/>
          </a:ln>
        </p:spPr>
        <p:txBody>
          <a:bodyPr wrap="square">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ctr" eaLnBrk="0" fontAlgn="base" hangingPunct="0">
              <a:spcBef>
                <a:spcPct val="50000"/>
              </a:spcBef>
              <a:spcAft>
                <a:spcPct val="0"/>
              </a:spcAft>
            </a:pPr>
            <a:r>
              <a:rPr lang="ar-SA" sz="2400" b="1" dirty="0">
                <a:solidFill>
                  <a:srgbClr val="FC0128"/>
                </a:solidFill>
                <a:latin typeface="Bookman Old Style" pitchFamily="18" charset="0"/>
                <a:cs typeface="B Lotus" pitchFamily="2" charset="-78"/>
              </a:rPr>
              <a:t>فاصله اي</a:t>
            </a:r>
            <a:endParaRPr lang="en-US" sz="2400" b="1" dirty="0">
              <a:solidFill>
                <a:srgbClr val="FC0128"/>
              </a:solidFill>
              <a:latin typeface="Bookman Old Style" pitchFamily="18" charset="0"/>
              <a:cs typeface="B Lotus" pitchFamily="2" charset="-78"/>
            </a:endParaRPr>
          </a:p>
          <a:p>
            <a:pPr algn="ctr" eaLnBrk="0" fontAlgn="base" hangingPunct="0">
              <a:spcBef>
                <a:spcPct val="50000"/>
              </a:spcBef>
              <a:spcAft>
                <a:spcPct val="0"/>
              </a:spcAft>
            </a:pPr>
            <a:r>
              <a:rPr lang="en-US" sz="1400" b="1" dirty="0">
                <a:solidFill>
                  <a:srgbClr val="000000"/>
                </a:solidFill>
                <a:latin typeface="Bookman Old Style" pitchFamily="18" charset="0"/>
                <a:cs typeface="B Lotus" pitchFamily="2" charset="-78"/>
              </a:rPr>
              <a:t>Interval</a:t>
            </a:r>
          </a:p>
          <a:p>
            <a:pPr algn="ctr" eaLnBrk="0" fontAlgn="base" hangingPunct="0">
              <a:spcBef>
                <a:spcPct val="50000"/>
              </a:spcBef>
              <a:spcAft>
                <a:spcPct val="0"/>
              </a:spcAft>
            </a:pPr>
            <a:r>
              <a:rPr lang="ar-SA" dirty="0">
                <a:solidFill>
                  <a:srgbClr val="000000"/>
                </a:solidFill>
                <a:latin typeface="Times New Roman" pitchFamily="18" charset="0"/>
                <a:cs typeface="B Lotus" pitchFamily="2" charset="-78"/>
              </a:rPr>
              <a:t>داراي خصوصيات اسمي –ترتيبي مي باشد و با عدد نشان داده مي شود</a:t>
            </a:r>
            <a:r>
              <a:rPr lang="ar-SA" sz="1600" dirty="0">
                <a:solidFill>
                  <a:srgbClr val="000000"/>
                </a:solidFill>
                <a:latin typeface="Times New Roman" pitchFamily="18" charset="0"/>
                <a:cs typeface="B Lotus" pitchFamily="2" charset="-78"/>
              </a:rPr>
              <a:t> </a:t>
            </a:r>
            <a:r>
              <a:rPr lang="fa-IR" sz="1600" dirty="0" smtClean="0">
                <a:solidFill>
                  <a:srgbClr val="000000"/>
                </a:solidFill>
                <a:latin typeface="Times New Roman" pitchFamily="18" charset="0"/>
                <a:cs typeface="B Lotus" pitchFamily="2" charset="-78"/>
              </a:rPr>
              <a:t>(بهره هوشی)</a:t>
            </a:r>
            <a:endParaRPr lang="en-US" sz="1600" dirty="0">
              <a:solidFill>
                <a:srgbClr val="000000"/>
              </a:solidFill>
              <a:latin typeface="Times New Roman" pitchFamily="18" charset="0"/>
              <a:cs typeface="B Lotus" pitchFamily="2" charset="-78"/>
            </a:endParaRPr>
          </a:p>
        </p:txBody>
      </p:sp>
      <p:sp>
        <p:nvSpPr>
          <p:cNvPr id="245778" name="Text Box 18"/>
          <p:cNvSpPr txBox="1">
            <a:spLocks noChangeArrowheads="1"/>
          </p:cNvSpPr>
          <p:nvPr/>
        </p:nvSpPr>
        <p:spPr bwMode="auto">
          <a:xfrm>
            <a:off x="2865268" y="3765765"/>
            <a:ext cx="1528875" cy="2862322"/>
          </a:xfrm>
          <a:prstGeom prst="rect">
            <a:avLst/>
          </a:prstGeom>
          <a:solidFill>
            <a:schemeClr val="accent2"/>
          </a:solidFill>
          <a:ln w="28575">
            <a:solidFill>
              <a:srgbClr val="FC0128"/>
            </a:solidFill>
            <a:miter lim="800000"/>
            <a:headEnd/>
            <a:tailEnd/>
          </a:ln>
        </p:spPr>
        <p:txBody>
          <a:bodyPr wrap="square">
            <a:spAutoFit/>
          </a:bodyPr>
          <a:lstStyle>
            <a:lvl1pPr>
              <a:defRPr sz="2000">
                <a:solidFill>
                  <a:schemeClr val="tx1"/>
                </a:solidFill>
                <a:latin typeface="Symbol" pitchFamily="18" charset="2"/>
                <a:cs typeface="Arial" pitchFamily="34" charset="0"/>
              </a:defRPr>
            </a:lvl1pPr>
            <a:lvl2pPr marL="742950" indent="-285750">
              <a:defRPr sz="2000">
                <a:solidFill>
                  <a:schemeClr val="tx1"/>
                </a:solidFill>
                <a:latin typeface="Symbol" pitchFamily="18" charset="2"/>
                <a:cs typeface="Arial" pitchFamily="34" charset="0"/>
              </a:defRPr>
            </a:lvl2pPr>
            <a:lvl3pPr marL="1143000" indent="-228600">
              <a:defRPr sz="2000">
                <a:solidFill>
                  <a:schemeClr val="tx1"/>
                </a:solidFill>
                <a:latin typeface="Symbol" pitchFamily="18" charset="2"/>
                <a:cs typeface="Arial" pitchFamily="34" charset="0"/>
              </a:defRPr>
            </a:lvl3pPr>
            <a:lvl4pPr marL="1600200" indent="-228600">
              <a:defRPr sz="2000">
                <a:solidFill>
                  <a:schemeClr val="tx1"/>
                </a:solidFill>
                <a:latin typeface="Symbol" pitchFamily="18" charset="2"/>
                <a:cs typeface="Arial" pitchFamily="34" charset="0"/>
              </a:defRPr>
            </a:lvl4pPr>
            <a:lvl5pPr marL="2057400" indent="-228600">
              <a:defRPr sz="2000">
                <a:solidFill>
                  <a:schemeClr val="tx1"/>
                </a:solidFill>
                <a:latin typeface="Symbol" pitchFamily="18" charset="2"/>
                <a:cs typeface="Arial" pitchFamily="34" charset="0"/>
              </a:defRPr>
            </a:lvl5pPr>
            <a:lvl6pPr marL="2514600" indent="-228600" rtl="0" eaLnBrk="0" fontAlgn="base" hangingPunct="0">
              <a:spcBef>
                <a:spcPct val="0"/>
              </a:spcBef>
              <a:spcAft>
                <a:spcPct val="0"/>
              </a:spcAft>
              <a:defRPr sz="2000">
                <a:solidFill>
                  <a:schemeClr val="tx1"/>
                </a:solidFill>
                <a:latin typeface="Symbol" pitchFamily="18" charset="2"/>
                <a:cs typeface="Arial" pitchFamily="34" charset="0"/>
              </a:defRPr>
            </a:lvl6pPr>
            <a:lvl7pPr marL="2971800" indent="-228600" rtl="0" eaLnBrk="0" fontAlgn="base" hangingPunct="0">
              <a:spcBef>
                <a:spcPct val="0"/>
              </a:spcBef>
              <a:spcAft>
                <a:spcPct val="0"/>
              </a:spcAft>
              <a:defRPr sz="2000">
                <a:solidFill>
                  <a:schemeClr val="tx1"/>
                </a:solidFill>
                <a:latin typeface="Symbol" pitchFamily="18" charset="2"/>
                <a:cs typeface="Arial" pitchFamily="34" charset="0"/>
              </a:defRPr>
            </a:lvl7pPr>
            <a:lvl8pPr marL="3429000" indent="-228600" rtl="0" eaLnBrk="0" fontAlgn="base" hangingPunct="0">
              <a:spcBef>
                <a:spcPct val="0"/>
              </a:spcBef>
              <a:spcAft>
                <a:spcPct val="0"/>
              </a:spcAft>
              <a:defRPr sz="2000">
                <a:solidFill>
                  <a:schemeClr val="tx1"/>
                </a:solidFill>
                <a:latin typeface="Symbol" pitchFamily="18" charset="2"/>
                <a:cs typeface="Arial" pitchFamily="34" charset="0"/>
              </a:defRPr>
            </a:lvl8pPr>
            <a:lvl9pPr marL="3886200" indent="-228600" rtl="0" eaLnBrk="0" fontAlgn="base" hangingPunct="0">
              <a:spcBef>
                <a:spcPct val="0"/>
              </a:spcBef>
              <a:spcAft>
                <a:spcPct val="0"/>
              </a:spcAft>
              <a:defRPr sz="2000">
                <a:solidFill>
                  <a:schemeClr val="tx1"/>
                </a:solidFill>
                <a:latin typeface="Symbol" pitchFamily="18" charset="2"/>
                <a:cs typeface="Arial" pitchFamily="34" charset="0"/>
              </a:defRPr>
            </a:lvl9pPr>
          </a:lstStyle>
          <a:p>
            <a:pPr algn="ctr" eaLnBrk="0" fontAlgn="base" hangingPunct="0">
              <a:spcBef>
                <a:spcPct val="50000"/>
              </a:spcBef>
              <a:spcAft>
                <a:spcPct val="0"/>
              </a:spcAft>
            </a:pPr>
            <a:r>
              <a:rPr lang="ar-SA" sz="2400" b="1" dirty="0">
                <a:solidFill>
                  <a:srgbClr val="FC0128"/>
                </a:solidFill>
                <a:latin typeface="Bookman Old Style" pitchFamily="18" charset="0"/>
                <a:cs typeface="B Lotus" pitchFamily="2" charset="-78"/>
              </a:rPr>
              <a:t>نسبي</a:t>
            </a:r>
            <a:endParaRPr lang="en-US" sz="2400" b="1" dirty="0">
              <a:solidFill>
                <a:srgbClr val="FC0128"/>
              </a:solidFill>
              <a:latin typeface="Bookman Old Style" pitchFamily="18" charset="0"/>
              <a:cs typeface="B Lotus" pitchFamily="2" charset="-78"/>
            </a:endParaRPr>
          </a:p>
          <a:p>
            <a:pPr algn="ctr" eaLnBrk="0" fontAlgn="base" hangingPunct="0">
              <a:spcBef>
                <a:spcPct val="50000"/>
              </a:spcBef>
              <a:spcAft>
                <a:spcPct val="0"/>
              </a:spcAft>
            </a:pPr>
            <a:r>
              <a:rPr lang="en-US" sz="1400" b="1" dirty="0">
                <a:solidFill>
                  <a:srgbClr val="000000"/>
                </a:solidFill>
                <a:latin typeface="Bookman Old Style" pitchFamily="18" charset="0"/>
                <a:cs typeface="B Lotus" pitchFamily="2" charset="-78"/>
              </a:rPr>
              <a:t>Ratio</a:t>
            </a:r>
          </a:p>
          <a:p>
            <a:pPr algn="ctr" eaLnBrk="0" fontAlgn="base" hangingPunct="0">
              <a:spcBef>
                <a:spcPct val="50000"/>
              </a:spcBef>
              <a:spcAft>
                <a:spcPct val="0"/>
              </a:spcAft>
            </a:pPr>
            <a:r>
              <a:rPr lang="ar-SA" sz="1800" b="1" dirty="0">
                <a:solidFill>
                  <a:srgbClr val="000000"/>
                </a:solidFill>
                <a:latin typeface="Bookman Old Style" pitchFamily="18" charset="0"/>
                <a:cs typeface="B Lotus" pitchFamily="2" charset="-78"/>
              </a:rPr>
              <a:t>داراي</a:t>
            </a:r>
            <a:r>
              <a:rPr lang="en-US" sz="1800" b="1" dirty="0">
                <a:solidFill>
                  <a:srgbClr val="000000"/>
                </a:solidFill>
                <a:latin typeface="Bookman Old Style" pitchFamily="18" charset="0"/>
                <a:cs typeface="B Lotus" pitchFamily="2" charset="-78"/>
              </a:rPr>
              <a:t> </a:t>
            </a:r>
            <a:r>
              <a:rPr lang="ar-SA" sz="1800" b="1" dirty="0">
                <a:solidFill>
                  <a:srgbClr val="000000"/>
                </a:solidFill>
                <a:latin typeface="Bookman Old Style" pitchFamily="18" charset="0"/>
                <a:cs typeface="B Lotus" pitchFamily="2" charset="-78"/>
              </a:rPr>
              <a:t>خصوصيات اسمي –ترتيبي –فاصله اي است و نيز داراي صفر </a:t>
            </a:r>
            <a:r>
              <a:rPr lang="ar-SA" sz="1800" b="1" dirty="0" smtClean="0">
                <a:solidFill>
                  <a:srgbClr val="000000"/>
                </a:solidFill>
                <a:latin typeface="Bookman Old Style" pitchFamily="18" charset="0"/>
                <a:cs typeface="B Lotus" pitchFamily="2" charset="-78"/>
              </a:rPr>
              <a:t>مطلق مي باشد</a:t>
            </a:r>
            <a:r>
              <a:rPr lang="fa-IR" sz="1800" b="1" dirty="0" smtClean="0">
                <a:solidFill>
                  <a:srgbClr val="000000"/>
                </a:solidFill>
                <a:latin typeface="Bookman Old Style" pitchFamily="18" charset="0"/>
                <a:cs typeface="B Lotus" pitchFamily="2" charset="-78"/>
              </a:rPr>
              <a:t> (وزن، طول، حجم)</a:t>
            </a:r>
            <a:endParaRPr lang="en-US" sz="1800" b="1" dirty="0">
              <a:solidFill>
                <a:srgbClr val="000000"/>
              </a:solidFill>
              <a:latin typeface="Bookman Old Style" pitchFamily="18" charset="0"/>
              <a:cs typeface="B Lotus" pitchFamily="2" charset="-78"/>
            </a:endParaRPr>
          </a:p>
        </p:txBody>
      </p:sp>
      <p:sp>
        <p:nvSpPr>
          <p:cNvPr id="27667" name="Line 19"/>
          <p:cNvSpPr>
            <a:spLocks noChangeShapeType="1"/>
          </p:cNvSpPr>
          <p:nvPr/>
        </p:nvSpPr>
        <p:spPr bwMode="auto">
          <a:xfrm>
            <a:off x="5928872" y="3573016"/>
            <a:ext cx="2017713"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68" name="Line 20"/>
          <p:cNvSpPr>
            <a:spLocks noChangeShapeType="1"/>
          </p:cNvSpPr>
          <p:nvPr/>
        </p:nvSpPr>
        <p:spPr bwMode="auto">
          <a:xfrm>
            <a:off x="5928872" y="3564632"/>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7669" name="Line 21"/>
          <p:cNvSpPr>
            <a:spLocks noChangeShapeType="1"/>
          </p:cNvSpPr>
          <p:nvPr/>
        </p:nvSpPr>
        <p:spPr bwMode="auto">
          <a:xfrm>
            <a:off x="7946585" y="3564632"/>
            <a:ext cx="0" cy="1524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
        <p:nvSpPr>
          <p:cNvPr id="245783" name="Rectangle 23"/>
          <p:cNvSpPr>
            <a:spLocks noGrp="1" noChangeArrowheads="1"/>
          </p:cNvSpPr>
          <p:nvPr>
            <p:ph type="title"/>
          </p:nvPr>
        </p:nvSpPr>
        <p:spPr>
          <a:xfrm>
            <a:off x="3203575" y="152400"/>
            <a:ext cx="3024188" cy="1143000"/>
          </a:xfrm>
          <a:noFill/>
        </p:spPr>
        <p:txBody>
          <a:bodyPr/>
          <a:lstStyle/>
          <a:p>
            <a:pPr>
              <a:lnSpc>
                <a:spcPct val="90000"/>
              </a:lnSpc>
            </a:pPr>
            <a:r>
              <a:rPr lang="en-US" sz="2800" smtClean="0">
                <a:cs typeface="B Titr" pitchFamily="2" charset="-78"/>
              </a:rPr>
              <a:t>( </a:t>
            </a:r>
          </a:p>
        </p:txBody>
      </p:sp>
      <p:sp>
        <p:nvSpPr>
          <p:cNvPr id="27671" name="AutoShape 24"/>
          <p:cNvSpPr>
            <a:spLocks noChangeArrowheads="1"/>
          </p:cNvSpPr>
          <p:nvPr/>
        </p:nvSpPr>
        <p:spPr bwMode="auto">
          <a:xfrm>
            <a:off x="2627313" y="404813"/>
            <a:ext cx="3529012" cy="1008062"/>
          </a:xfrm>
          <a:prstGeom prst="cloudCallout">
            <a:avLst>
              <a:gd name="adj1" fmla="val -32051"/>
              <a:gd name="adj2" fmla="val -17560"/>
            </a:avLst>
          </a:prstGeom>
          <a:solidFill>
            <a:srgbClr val="3366FF"/>
          </a:solidFill>
          <a:ln w="12700">
            <a:solidFill>
              <a:schemeClr val="tx1"/>
            </a:solidFill>
            <a:round/>
            <a:headEnd/>
            <a:tailEnd/>
          </a:ln>
        </p:spPr>
        <p:txBody>
          <a:bodyPr/>
          <a:lstStyle/>
          <a:p>
            <a:pPr algn="ctr" rtl="0" eaLnBrk="0" fontAlgn="base" hangingPunct="0">
              <a:spcBef>
                <a:spcPct val="0"/>
              </a:spcBef>
              <a:spcAft>
                <a:spcPct val="0"/>
              </a:spcAft>
            </a:pPr>
            <a:r>
              <a:rPr lang="ar-SA" sz="2400">
                <a:solidFill>
                  <a:srgbClr val="FFFFFF"/>
                </a:solidFill>
                <a:latin typeface="Symbol" pitchFamily="18" charset="2"/>
                <a:cs typeface="B Titr" pitchFamily="2" charset="-78"/>
              </a:rPr>
              <a:t>انواع داده ها</a:t>
            </a:r>
            <a:endParaRPr lang="fa-IR" sz="2400">
              <a:solidFill>
                <a:srgbClr val="FFFFFF"/>
              </a:solidFill>
              <a:latin typeface="Symbol" pitchFamily="18" charset="2"/>
              <a:cs typeface="B Titr" pitchFamily="2" charset="-78"/>
            </a:endParaRPr>
          </a:p>
          <a:p>
            <a:pPr algn="ctr" rtl="0" eaLnBrk="0" fontAlgn="base" hangingPunct="0">
              <a:spcBef>
                <a:spcPct val="0"/>
              </a:spcBef>
              <a:spcAft>
                <a:spcPct val="0"/>
              </a:spcAft>
            </a:pPr>
            <a:r>
              <a:rPr lang="ar-SA" sz="2400">
                <a:solidFill>
                  <a:srgbClr val="FFFFFF"/>
                </a:solidFill>
                <a:latin typeface="Symbol" pitchFamily="18" charset="2"/>
                <a:cs typeface="B Titr" pitchFamily="2" charset="-78"/>
              </a:rPr>
              <a:t>(متغييرها</a:t>
            </a:r>
            <a:r>
              <a:rPr lang="fa-IR" sz="2400">
                <a:solidFill>
                  <a:srgbClr val="FFFFFF"/>
                </a:solidFill>
                <a:latin typeface="Symbol" pitchFamily="18" charset="2"/>
                <a:cs typeface="B Titr" pitchFamily="2" charset="-78"/>
              </a:rPr>
              <a:t>)</a:t>
            </a:r>
            <a:endParaRPr lang="en-US" sz="2400">
              <a:solidFill>
                <a:srgbClr val="FFFFFF"/>
              </a:solidFill>
              <a:latin typeface="Symbol" pitchFamily="18" charset="2"/>
              <a:cs typeface="B Titr" pitchFamily="2" charset="-78"/>
            </a:endParaRPr>
          </a:p>
        </p:txBody>
      </p:sp>
      <p:sp>
        <p:nvSpPr>
          <p:cNvPr id="27677" name="Line 30"/>
          <p:cNvSpPr>
            <a:spLocks noChangeShapeType="1"/>
          </p:cNvSpPr>
          <p:nvPr/>
        </p:nvSpPr>
        <p:spPr bwMode="auto">
          <a:xfrm>
            <a:off x="6541807" y="3374118"/>
            <a:ext cx="0" cy="22860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pPr rtl="0" eaLnBrk="0" fontAlgn="base" hangingPunct="0">
              <a:spcBef>
                <a:spcPct val="0"/>
              </a:spcBef>
              <a:spcAft>
                <a:spcPct val="0"/>
              </a:spcAft>
            </a:pPr>
            <a:endParaRPr lang="fa-IR" sz="2000">
              <a:solidFill>
                <a:srgbClr val="FFFFFF"/>
              </a:solidFill>
              <a:latin typeface="Symbol" pitchFamily="18" charset="2"/>
              <a:cs typeface="Arial" pitchFamily="34" charset="0"/>
            </a:endParaRPr>
          </a:p>
        </p:txBody>
      </p:sp>
    </p:spTree>
    <p:extLst>
      <p:ext uri="{BB962C8B-B14F-4D97-AF65-F5344CB8AC3E}">
        <p14:creationId xmlns:p14="http://schemas.microsoft.com/office/powerpoint/2010/main" val="7993954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245783"/>
                                        </p:tgtEl>
                                        <p:attrNameLst>
                                          <p:attrName>style.visibility</p:attrName>
                                        </p:attrNameLst>
                                      </p:cBhvr>
                                      <p:to>
                                        <p:strVal val="visible"/>
                                      </p:to>
                                    </p:set>
                                    <p:animEffect transition="in" filter="plus(in)">
                                      <p:cBhvr>
                                        <p:cTn id="7" dur="2000"/>
                                        <p:tgtEl>
                                          <p:spTgt spid="24578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762"/>
                                        </p:tgtEl>
                                        <p:attrNameLst>
                                          <p:attrName>style.visibility</p:attrName>
                                        </p:attrNameLst>
                                      </p:cBhvr>
                                      <p:to>
                                        <p:strVal val="visible"/>
                                      </p:to>
                                    </p:set>
                                    <p:animEffect transition="in" filter="box(in)">
                                      <p:cBhvr>
                                        <p:cTn id="12" dur="500"/>
                                        <p:tgtEl>
                                          <p:spTgt spid="24576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764"/>
                                        </p:tgtEl>
                                        <p:attrNameLst>
                                          <p:attrName>style.visibility</p:attrName>
                                        </p:attrNameLst>
                                      </p:cBhvr>
                                      <p:to>
                                        <p:strVal val="visible"/>
                                      </p:to>
                                    </p:set>
                                    <p:animEffect transition="in" filter="box(in)">
                                      <p:cBhvr>
                                        <p:cTn id="17" dur="500"/>
                                        <p:tgtEl>
                                          <p:spTgt spid="245764"/>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5" presetClass="entr" presetSubtype="10" fill="hold" grpId="0" nodeType="clickEffect">
                                  <p:stCondLst>
                                    <p:cond delay="0"/>
                                  </p:stCondLst>
                                  <p:childTnLst>
                                    <p:set>
                                      <p:cBhvr>
                                        <p:cTn id="21" dur="1" fill="hold">
                                          <p:stCondLst>
                                            <p:cond delay="0"/>
                                          </p:stCondLst>
                                        </p:cTn>
                                        <p:tgtEl>
                                          <p:spTgt spid="245769"/>
                                        </p:tgtEl>
                                        <p:attrNameLst>
                                          <p:attrName>style.visibility</p:attrName>
                                        </p:attrNameLst>
                                      </p:cBhvr>
                                      <p:to>
                                        <p:strVal val="visible"/>
                                      </p:to>
                                    </p:set>
                                    <p:animEffect transition="in" filter="checkerboard(across)">
                                      <p:cBhvr>
                                        <p:cTn id="22" dur="500"/>
                                        <p:tgtEl>
                                          <p:spTgt spid="245769"/>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245770"/>
                                        </p:tgtEl>
                                        <p:attrNameLst>
                                          <p:attrName>style.visibility</p:attrName>
                                        </p:attrNameLst>
                                      </p:cBhvr>
                                      <p:to>
                                        <p:strVal val="visible"/>
                                      </p:to>
                                    </p:set>
                                    <p:animEffect transition="in" filter="diamond(in)">
                                      <p:cBhvr>
                                        <p:cTn id="27" dur="2000"/>
                                        <p:tgtEl>
                                          <p:spTgt spid="245770"/>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2" presetClass="entr" presetSubtype="4" fill="hold" grpId="0" nodeType="clickEffect">
                                  <p:stCondLst>
                                    <p:cond delay="0"/>
                                  </p:stCondLst>
                                  <p:childTnLst>
                                    <p:set>
                                      <p:cBhvr>
                                        <p:cTn id="31" dur="1" fill="hold">
                                          <p:stCondLst>
                                            <p:cond delay="0"/>
                                          </p:stCondLst>
                                        </p:cTn>
                                        <p:tgtEl>
                                          <p:spTgt spid="245763"/>
                                        </p:tgtEl>
                                        <p:attrNameLst>
                                          <p:attrName>style.visibility</p:attrName>
                                        </p:attrNameLst>
                                      </p:cBhvr>
                                      <p:to>
                                        <p:strVal val="visible"/>
                                      </p:to>
                                    </p:set>
                                    <p:anim calcmode="lin" valueType="num">
                                      <p:cBhvr additive="base">
                                        <p:cTn id="32" dur="500" fill="hold"/>
                                        <p:tgtEl>
                                          <p:spTgt spid="245763"/>
                                        </p:tgtEl>
                                        <p:attrNameLst>
                                          <p:attrName>ppt_x</p:attrName>
                                        </p:attrNameLst>
                                      </p:cBhvr>
                                      <p:tavLst>
                                        <p:tav tm="0">
                                          <p:val>
                                            <p:strVal val="#ppt_x"/>
                                          </p:val>
                                        </p:tav>
                                        <p:tav tm="100000">
                                          <p:val>
                                            <p:strVal val="#ppt_x"/>
                                          </p:val>
                                        </p:tav>
                                      </p:tavLst>
                                    </p:anim>
                                    <p:anim calcmode="lin" valueType="num">
                                      <p:cBhvr additive="base">
                                        <p:cTn id="33" dur="500" fill="hold"/>
                                        <p:tgtEl>
                                          <p:spTgt spid="245763"/>
                                        </p:tgtEl>
                                        <p:attrNameLst>
                                          <p:attrName>ppt_y</p:attrName>
                                        </p:attrNameLst>
                                      </p:cBhvr>
                                      <p:tavLst>
                                        <p:tav tm="0">
                                          <p:val>
                                            <p:strVal val="1+#ppt_h/2"/>
                                          </p:val>
                                        </p:tav>
                                        <p:tav tm="100000">
                                          <p:val>
                                            <p:strVal val="#ppt_y"/>
                                          </p:val>
                                        </p:tav>
                                      </p:tavLst>
                                    </p:anim>
                                  </p:childTnLst>
                                </p:cTn>
                              </p:par>
                            </p:childTnLst>
                          </p:cTn>
                        </p:par>
                      </p:childTnLst>
                    </p:cTn>
                  </p:par>
                  <p:par>
                    <p:cTn id="34" fill="hold" nodeType="clickPar">
                      <p:stCondLst>
                        <p:cond delay="indefinite"/>
                      </p:stCondLst>
                      <p:childTnLst>
                        <p:par>
                          <p:cTn id="35" fill="hold" nodeType="withGroup">
                            <p:stCondLst>
                              <p:cond delay="0"/>
                            </p:stCondLst>
                            <p:childTnLst>
                              <p:par>
                                <p:cTn id="36" presetID="18" presetClass="entr" presetSubtype="12" fill="hold" grpId="0" nodeType="clickEffect">
                                  <p:stCondLst>
                                    <p:cond delay="0"/>
                                  </p:stCondLst>
                                  <p:childTnLst>
                                    <p:set>
                                      <p:cBhvr>
                                        <p:cTn id="37" dur="1" fill="hold">
                                          <p:stCondLst>
                                            <p:cond delay="0"/>
                                          </p:stCondLst>
                                        </p:cTn>
                                        <p:tgtEl>
                                          <p:spTgt spid="245777"/>
                                        </p:tgtEl>
                                        <p:attrNameLst>
                                          <p:attrName>style.visibility</p:attrName>
                                        </p:attrNameLst>
                                      </p:cBhvr>
                                      <p:to>
                                        <p:strVal val="visible"/>
                                      </p:to>
                                    </p:set>
                                    <p:animEffect transition="in" filter="strips(downLeft)">
                                      <p:cBhvr>
                                        <p:cTn id="38" dur="500"/>
                                        <p:tgtEl>
                                          <p:spTgt spid="245777"/>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245778"/>
                                        </p:tgtEl>
                                        <p:attrNameLst>
                                          <p:attrName>style.visibility</p:attrName>
                                        </p:attrNameLst>
                                      </p:cBhvr>
                                      <p:to>
                                        <p:strVal val="visible"/>
                                      </p:to>
                                    </p:set>
                                    <p:animEffect transition="in" filter="diamond(in)">
                                      <p:cBhvr>
                                        <p:cTn id="43" dur="2000"/>
                                        <p:tgtEl>
                                          <p:spTgt spid="24577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animBg="1"/>
      <p:bldP spid="245763" grpId="0" animBg="1"/>
      <p:bldP spid="245764" grpId="0" animBg="1"/>
      <p:bldP spid="245769" grpId="0" animBg="1"/>
      <p:bldP spid="245770" grpId="0" animBg="1"/>
      <p:bldP spid="245777" grpId="0" animBg="1"/>
      <p:bldP spid="245778" grpId="0" animBg="1"/>
      <p:bldP spid="24578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3600" b="1" dirty="0" smtClean="0">
                <a:solidFill>
                  <a:srgbClr val="FF0000"/>
                </a:solidFill>
                <a:latin typeface="2  Lotus"/>
                <a:cs typeface="B Lotus" pitchFamily="2" charset="-78"/>
              </a:rPr>
              <a:t>نکته مهم</a:t>
            </a:r>
            <a:endParaRPr lang="en-US" sz="3600" b="1" dirty="0">
              <a:solidFill>
                <a:srgbClr val="FF0000"/>
              </a:solidFill>
              <a:latin typeface="2  Lotus"/>
              <a:cs typeface="B Lotus" pitchFamily="2" charset="-78"/>
            </a:endParaRPr>
          </a:p>
        </p:txBody>
      </p:sp>
      <p:sp>
        <p:nvSpPr>
          <p:cNvPr id="3" name="Content Placeholder 2"/>
          <p:cNvSpPr>
            <a:spLocks noGrp="1"/>
          </p:cNvSpPr>
          <p:nvPr>
            <p:ph sz="quarter" idx="1"/>
          </p:nvPr>
        </p:nvSpPr>
        <p:spPr>
          <a:xfrm>
            <a:off x="457200" y="1556792"/>
            <a:ext cx="8003232" cy="4917160"/>
          </a:xfrm>
        </p:spPr>
        <p:txBody>
          <a:bodyPr/>
          <a:lstStyle/>
          <a:p>
            <a:pPr algn="just"/>
            <a:r>
              <a:rPr lang="fa-IR" dirty="0" smtClean="0">
                <a:cs typeface="B Lotus" pitchFamily="2" charset="-78"/>
              </a:rPr>
              <a:t>در نرم افزار </a:t>
            </a:r>
            <a:r>
              <a:rPr lang="en-US" sz="2000" dirty="0" smtClean="0">
                <a:latin typeface="Times New Roman" pitchFamily="18" charset="0"/>
                <a:cs typeface="Times New Roman" pitchFamily="18" charset="0"/>
              </a:rPr>
              <a:t>SPSS</a:t>
            </a:r>
            <a:r>
              <a:rPr lang="fa-IR" sz="2000" dirty="0" smtClean="0">
                <a:cs typeface="B Lotus" pitchFamily="2" charset="-78"/>
              </a:rPr>
              <a:t> </a:t>
            </a:r>
            <a:r>
              <a:rPr lang="fa-IR" dirty="0" smtClean="0">
                <a:cs typeface="B Lotus" pitchFamily="2" charset="-78"/>
              </a:rPr>
              <a:t>سه نوع مقیاس بیشتر وجود ندارد که عبارتند از: </a:t>
            </a:r>
            <a:r>
              <a:rPr lang="en-US" dirty="0" smtClean="0">
                <a:latin typeface="Times New Roman" pitchFamily="18" charset="0"/>
                <a:cs typeface="Times New Roman" pitchFamily="18" charset="0"/>
              </a:rPr>
              <a:t>nominal</a:t>
            </a:r>
            <a:r>
              <a:rPr lang="fa-IR" dirty="0" smtClean="0">
                <a:cs typeface="B Lotus" pitchFamily="2" charset="-78"/>
              </a:rPr>
              <a:t>، </a:t>
            </a:r>
            <a:r>
              <a:rPr lang="en-US" dirty="0" smtClean="0">
                <a:latin typeface="Times New Roman" pitchFamily="18" charset="0"/>
                <a:cs typeface="Times New Roman" pitchFamily="18" charset="0"/>
              </a:rPr>
              <a:t>ordinal</a:t>
            </a:r>
            <a:r>
              <a:rPr lang="fa-IR" dirty="0" smtClean="0">
                <a:cs typeface="B Lotus" pitchFamily="2" charset="-78"/>
              </a:rPr>
              <a:t>، </a:t>
            </a:r>
            <a:r>
              <a:rPr lang="en-US" dirty="0" smtClean="0">
                <a:latin typeface="Times New Roman" pitchFamily="18" charset="0"/>
                <a:cs typeface="Times New Roman" pitchFamily="18" charset="0"/>
              </a:rPr>
              <a:t>scale</a:t>
            </a:r>
            <a:r>
              <a:rPr lang="fa-IR" dirty="0" smtClean="0">
                <a:cs typeface="B Lotus" pitchFamily="2" charset="-78"/>
              </a:rPr>
              <a:t> که نوع اسکیل در واقع برای داده های نسبی و فاصله ای به کار می رود. </a:t>
            </a:r>
          </a:p>
          <a:p>
            <a:pPr algn="just"/>
            <a:r>
              <a:rPr lang="fa-IR" dirty="0" smtClean="0">
                <a:cs typeface="B Lotus" pitchFamily="2" charset="-78"/>
              </a:rPr>
              <a:t>برخی یک مقیاس دوتایی یا دو شاخه (</a:t>
            </a:r>
            <a:r>
              <a:rPr lang="en-US" dirty="0" smtClean="0">
                <a:latin typeface="Times New Roman" pitchFamily="18" charset="0"/>
                <a:cs typeface="Times New Roman" pitchFamily="18" charset="0"/>
              </a:rPr>
              <a:t>dichotomy</a:t>
            </a:r>
            <a:r>
              <a:rPr lang="fa-IR" dirty="0" smtClean="0">
                <a:cs typeface="B Lotus" pitchFamily="2" charset="-78"/>
              </a:rPr>
              <a:t>) نیز قائل هستند (مثل سئوالاتی که جواب آن ها بله یا خیر است) که مقیاس دوشاخه در واقع نوعی مقیاس اسمی است. </a:t>
            </a:r>
          </a:p>
          <a:p>
            <a:pPr marL="0" indent="0" algn="just">
              <a:buNone/>
            </a:pPr>
            <a:r>
              <a:rPr lang="fa-IR" dirty="0" smtClean="0">
                <a:cs typeface="B Lotus" pitchFamily="2" charset="-78"/>
              </a:rPr>
              <a:t>صفات </a:t>
            </a:r>
            <a:r>
              <a:rPr lang="fa-IR" smtClean="0">
                <a:cs typeface="B Lotus" pitchFamily="2" charset="-78"/>
              </a:rPr>
              <a:t>متغیر </a:t>
            </a:r>
            <a:r>
              <a:rPr lang="fa-IR" smtClean="0">
                <a:cs typeface="B Lotus" pitchFamily="2" charset="-78"/>
              </a:rPr>
              <a:t>کیفی </a:t>
            </a:r>
            <a:r>
              <a:rPr lang="fa-IR" dirty="0" smtClean="0">
                <a:cs typeface="B Lotus" pitchFamily="2" charset="-78"/>
              </a:rPr>
              <a:t>خود دارای دو نوع مهم هستند: </a:t>
            </a:r>
          </a:p>
          <a:p>
            <a:pPr algn="just"/>
            <a:r>
              <a:rPr lang="fa-IR" dirty="0" smtClean="0">
                <a:cs typeface="B Lotus" pitchFamily="2" charset="-78"/>
              </a:rPr>
              <a:t>متغیر پیوسته (</a:t>
            </a:r>
            <a:r>
              <a:rPr lang="en-US" dirty="0" smtClean="0">
                <a:latin typeface="Times New Roman" pitchFamily="18" charset="0"/>
                <a:cs typeface="Times New Roman" pitchFamily="18" charset="0"/>
              </a:rPr>
              <a:t>continuous</a:t>
            </a:r>
            <a:r>
              <a:rPr lang="fa-IR" dirty="0" smtClean="0">
                <a:cs typeface="B Lotus" pitchFamily="2" charset="-78"/>
              </a:rPr>
              <a:t>): متغیری که بین هر دو عدد آن بی نهایت عدد قرار می گیرد. مثل: سن، قد</a:t>
            </a:r>
          </a:p>
          <a:p>
            <a:pPr algn="just"/>
            <a:r>
              <a:rPr lang="fa-IR" dirty="0" smtClean="0">
                <a:cs typeface="B Lotus" pitchFamily="2" charset="-78"/>
              </a:rPr>
              <a:t>متغیر گسسته (</a:t>
            </a:r>
            <a:r>
              <a:rPr lang="en-US" dirty="0" smtClean="0">
                <a:latin typeface="Times New Roman" pitchFamily="18" charset="0"/>
                <a:cs typeface="Times New Roman" pitchFamily="18" charset="0"/>
              </a:rPr>
              <a:t>discrete</a:t>
            </a:r>
            <a:r>
              <a:rPr lang="fa-IR" dirty="0" smtClean="0">
                <a:cs typeface="B Lotus" pitchFamily="2" charset="-78"/>
              </a:rPr>
              <a:t>): بین دو عدد کمیت دیگری قرار نمی گیرد: تعداد دانش آموزان</a:t>
            </a:r>
            <a:endParaRPr lang="en-US" dirty="0">
              <a:cs typeface="B Lotus" pitchFamily="2" charset="-78"/>
            </a:endParaRPr>
          </a:p>
        </p:txBody>
      </p:sp>
    </p:spTree>
    <p:extLst>
      <p:ext uri="{BB962C8B-B14F-4D97-AF65-F5344CB8AC3E}">
        <p14:creationId xmlns:p14="http://schemas.microsoft.com/office/powerpoint/2010/main" val="3022697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dirty="0" smtClean="0">
                <a:solidFill>
                  <a:srgbClr val="00B0F0"/>
                </a:solidFill>
                <a:cs typeface="B Lotus" pitchFamily="2" charset="-78"/>
              </a:rPr>
              <a:t>شاخص های مرکزی (تمایل به مرکز)</a:t>
            </a:r>
            <a:endParaRPr lang="fa-IR" b="1" dirty="0">
              <a:solidFill>
                <a:srgbClr val="00B0F0"/>
              </a:solidFill>
              <a:cs typeface="B Lotus" pitchFamily="2" charset="-78"/>
            </a:endParaRPr>
          </a:p>
        </p:txBody>
      </p:sp>
      <p:sp>
        <p:nvSpPr>
          <p:cNvPr id="3" name="Content Placeholder 2"/>
          <p:cNvSpPr>
            <a:spLocks noGrp="1"/>
          </p:cNvSpPr>
          <p:nvPr>
            <p:ph sz="quarter" idx="1"/>
          </p:nvPr>
        </p:nvSpPr>
        <p:spPr>
          <a:xfrm>
            <a:off x="457200" y="1556792"/>
            <a:ext cx="8003232" cy="4917160"/>
          </a:xfrm>
        </p:spPr>
        <p:txBody>
          <a:bodyPr/>
          <a:lstStyle/>
          <a:p>
            <a:pPr algn="just" rtl="1">
              <a:buFont typeface="Wingdings" pitchFamily="2" charset="2"/>
              <a:buChar char="q"/>
            </a:pPr>
            <a:r>
              <a:rPr lang="fa-IR" dirty="0" smtClean="0">
                <a:cs typeface="B Lotus" pitchFamily="2" charset="-78"/>
              </a:rPr>
              <a:t>میانگین حسابی یا متوسط حسابی (معدل)</a:t>
            </a:r>
          </a:p>
          <a:p>
            <a:pPr algn="just" rtl="1">
              <a:buFont typeface="Wingdings" pitchFamily="2" charset="2"/>
              <a:buChar char="q"/>
            </a:pPr>
            <a:r>
              <a:rPr lang="fa-IR" dirty="0" smtClean="0">
                <a:cs typeface="B Lotus" pitchFamily="2" charset="-78"/>
              </a:rPr>
              <a:t>میانگین هندسی (بیشتر در بازرگانی و اقتصادی برای محاسبه متوسط نرخ تغییر و غیره به کار می رود)</a:t>
            </a:r>
          </a:p>
          <a:p>
            <a:pPr algn="just" rtl="1">
              <a:buFont typeface="Wingdings" pitchFamily="2" charset="2"/>
              <a:buChar char="q"/>
            </a:pPr>
            <a:r>
              <a:rPr lang="fa-IR" dirty="0" smtClean="0">
                <a:cs typeface="B Lotus" pitchFamily="2" charset="-78"/>
              </a:rPr>
              <a:t>میانگین هارمونی یا همساز (در فیزیک کاربرد دارد)</a:t>
            </a:r>
          </a:p>
          <a:p>
            <a:pPr algn="just" rtl="1">
              <a:buFont typeface="Wingdings" pitchFamily="2" charset="2"/>
              <a:buChar char="q"/>
            </a:pPr>
            <a:r>
              <a:rPr lang="fa-IR" dirty="0" smtClean="0">
                <a:cs typeface="B Lotus" pitchFamily="2" charset="-78"/>
              </a:rPr>
              <a:t>میانگین وزنی (دارای ضریب خاصی است. مثل معدل دروس دانشگاه)</a:t>
            </a:r>
          </a:p>
          <a:p>
            <a:pPr algn="just" rtl="1">
              <a:buFont typeface="Wingdings" pitchFamily="2" charset="2"/>
              <a:buChar char="q"/>
            </a:pPr>
            <a:r>
              <a:rPr lang="fa-IR" dirty="0" smtClean="0">
                <a:cs typeface="B Lotus" pitchFamily="2" charset="-78"/>
              </a:rPr>
              <a:t>میانه یا نقطه وسط (درست نقطه وسط توزیع فراوانی است)</a:t>
            </a:r>
          </a:p>
          <a:p>
            <a:pPr algn="just" rtl="1">
              <a:buFont typeface="Wingdings" pitchFamily="2" charset="2"/>
              <a:buChar char="q"/>
            </a:pPr>
            <a:r>
              <a:rPr lang="fa-IR" dirty="0" smtClean="0">
                <a:cs typeface="B Lotus" pitchFamily="2" charset="-78"/>
              </a:rPr>
              <a:t>نما یا رأس هیستوگرام (مقدار صفتی است که بزرگ ترین فراوانی را دارد)</a:t>
            </a:r>
          </a:p>
          <a:p>
            <a:pPr algn="just" rtl="1">
              <a:buFont typeface="Wingdings" pitchFamily="2" charset="2"/>
              <a:buChar char="q"/>
            </a:pPr>
            <a:r>
              <a:rPr lang="fa-IR" dirty="0" smtClean="0">
                <a:cs typeface="B Lotus" pitchFamily="2" charset="-78"/>
              </a:rPr>
              <a:t>چندک ها یا نقاط درصدی </a:t>
            </a:r>
          </a:p>
          <a:p>
            <a:pPr algn="just" rtl="1">
              <a:buFont typeface="Wingdings" pitchFamily="2" charset="2"/>
              <a:buChar char="q"/>
            </a:pPr>
            <a:r>
              <a:rPr lang="fa-IR" dirty="0" smtClean="0">
                <a:cs typeface="B Lotus" pitchFamily="2" charset="-78"/>
              </a:rPr>
              <a:t>منحنی توزیع نرمال و چولگی</a:t>
            </a:r>
            <a:endParaRPr lang="fa-IR" dirty="0">
              <a:cs typeface="B Lotus" pitchFamily="2" charset="-78"/>
            </a:endParaRPr>
          </a:p>
        </p:txBody>
      </p:sp>
    </p:spTree>
    <p:extLst>
      <p:ext uri="{BB962C8B-B14F-4D97-AF65-F5344CB8AC3E}">
        <p14:creationId xmlns:p14="http://schemas.microsoft.com/office/powerpoint/2010/main" val="10336040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1_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312</TotalTime>
  <Words>1522</Words>
  <Application>Microsoft Office PowerPoint</Application>
  <PresentationFormat>On-screen Show (4:3)</PresentationFormat>
  <Paragraphs>114</Paragraphs>
  <Slides>14</Slides>
  <Notes>1</Notes>
  <HiddenSlides>0</HiddenSlides>
  <MMClips>0</MMClips>
  <ScaleCrop>false</ScaleCrop>
  <HeadingPairs>
    <vt:vector size="4" baseType="variant">
      <vt:variant>
        <vt:lpstr>Theme</vt:lpstr>
      </vt:variant>
      <vt:variant>
        <vt:i4>2</vt:i4>
      </vt:variant>
      <vt:variant>
        <vt:lpstr>Slide Titles</vt:lpstr>
      </vt:variant>
      <vt:variant>
        <vt:i4>14</vt:i4>
      </vt:variant>
    </vt:vector>
  </HeadingPairs>
  <TitlesOfParts>
    <vt:vector size="16" baseType="lpstr">
      <vt:lpstr>Oriel</vt:lpstr>
      <vt:lpstr>1_Oriel</vt:lpstr>
      <vt:lpstr>آموزش نرم افزار آماری SPSS (مقدماتی) بخش اول: مقدمه ای بر آمار</vt:lpstr>
      <vt:lpstr>مباحثی که در این کارگاه خواهیم آموخت</vt:lpstr>
      <vt:lpstr>PowerPoint Presentation</vt:lpstr>
      <vt:lpstr>PowerPoint Presentation</vt:lpstr>
      <vt:lpstr>PowerPoint Presentation</vt:lpstr>
      <vt:lpstr>PowerPoint Presentation</vt:lpstr>
      <vt:lpstr>( </vt:lpstr>
      <vt:lpstr>نکته مهم</vt:lpstr>
      <vt:lpstr>شاخص های مرکزی (تمایل به مرکز)</vt:lpstr>
      <vt:lpstr>مشخص کننده های پراکندگی  </vt:lpstr>
      <vt:lpstr>انواع داده ها</vt:lpstr>
      <vt:lpstr>خطای نوع اول و خطای نوع دوم</vt:lpstr>
      <vt:lpstr>سطوح معناداری آماری</vt:lpstr>
      <vt:lpstr>آزمون های آماری</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آمار مقدماتی</dc:title>
  <dc:creator>Dr. Hassan Moghaddaszadeh</dc:creator>
  <cp:lastModifiedBy>Hassan</cp:lastModifiedBy>
  <cp:revision>104</cp:revision>
  <dcterms:created xsi:type="dcterms:W3CDTF">2015-09-15T04:16:23Z</dcterms:created>
  <dcterms:modified xsi:type="dcterms:W3CDTF">2017-11-27T13:39:42Z</dcterms:modified>
</cp:coreProperties>
</file>